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18288000" cy="10287000"/>
  <p:notesSz cx="6858000" cy="9144000"/>
  <p:embeddedFontLst>
    <p:embeddedFont>
      <p:font typeface="Big Shoulders Display" panose="020B0604020202020204" charset="0"/>
      <p:regular r:id="rId24"/>
    </p:embeddedFont>
    <p:embeddedFont>
      <p:font typeface="Big Shoulders Display Bold" panose="020B0604020202020204" charset="0"/>
      <p:regular r:id="rId25"/>
    </p:embeddedFon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Lato" panose="020B0604020202020204" charset="0"/>
      <p:regular r:id="rId30"/>
    </p:embeddedFont>
    <p:embeddedFont>
      <p:font typeface="Lato Bold" panose="020B0604020202020204" charset="0"/>
      <p:regular r:id="rId31"/>
    </p:embeddedFont>
    <p:embeddedFont>
      <p:font typeface="Muli Bold Bold" panose="020B0604020202020204" charset="0"/>
      <p:regular r:id="rId32"/>
    </p:embeddedFont>
    <p:embeddedFont>
      <p:font typeface="Muli Regular" panose="020B0604020202020204" charset="0"/>
      <p:regular r:id="rId33"/>
    </p:embeddedFont>
    <p:embeddedFont>
      <p:font typeface="Roboto" panose="02000000000000000000" pitchFamily="2" charset="0"/>
      <p:regular r:id="rId34"/>
      <p:bold r:id="rId35"/>
      <p:italic r:id="rId36"/>
      <p:boldItalic r:id="rId37"/>
    </p:embeddedFont>
    <p:embeddedFont>
      <p:font typeface="Roboto Bold" panose="02000000000000000000" charset="0"/>
      <p:regular r:id="rId3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1" d="100"/>
          <a:sy n="71" d="100"/>
        </p:scale>
        <p:origin x="1200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font" Target="fonts/font14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font" Target="fonts/font1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20.07.2021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20.07.2021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</a:t>
            </a:fld>
            <a:endParaRPr lang="cs-CZ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20.07.2021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20</a:t>
            </a:fld>
            <a:endParaRPr lang="cs-CZ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20.07.2021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3</a:t>
            </a:fld>
            <a:endParaRPr lang="cs-CZ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20.07.2021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4</a:t>
            </a:fld>
            <a:endParaRPr lang="cs-CZ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20.07.2021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5</a:t>
            </a:fld>
            <a:endParaRPr lang="cs-CZ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20.07.2021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9</a:t>
            </a:fld>
            <a:endParaRPr lang="cs-CZ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20.07.2021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13</a:t>
            </a:fld>
            <a:endParaRPr lang="cs-CZ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20.07.2021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16</a:t>
            </a:fld>
            <a:endParaRPr lang="cs-CZ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20.07.2021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17</a:t>
            </a:fld>
            <a:endParaRPr lang="cs-CZ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20.07.2021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19</a:t>
            </a:fld>
            <a:endParaRPr lang="cs-CZ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7/20/2021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7/20/2021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svg"/><Relationship Id="rId4" Type="http://schemas.openxmlformats.org/officeDocument/2006/relationships/image" Target="../media/image2.sv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10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7" Type="http://schemas.openxmlformats.org/officeDocument/2006/relationships/image" Target="../media/image1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10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10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22.png"/><Relationship Id="rId5" Type="http://schemas.openxmlformats.org/officeDocument/2006/relationships/image" Target="../media/image4.svg"/><Relationship Id="rId10" Type="http://schemas.openxmlformats.org/officeDocument/2006/relationships/image" Target="../media/image21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10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10" Type="http://schemas.openxmlformats.org/officeDocument/2006/relationships/image" Target="../media/image8.svg"/><Relationship Id="rId4" Type="http://schemas.openxmlformats.org/officeDocument/2006/relationships/image" Target="../media/image2.svg"/><Relationship Id="rId9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23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10" Type="http://schemas.openxmlformats.org/officeDocument/2006/relationships/image" Target="../media/image8.svg"/><Relationship Id="rId4" Type="http://schemas.openxmlformats.org/officeDocument/2006/relationships/image" Target="../media/image24.png"/><Relationship Id="rId9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10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7" Type="http://schemas.openxmlformats.org/officeDocument/2006/relationships/image" Target="../media/image8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12" Type="http://schemas.openxmlformats.org/officeDocument/2006/relationships/image" Target="../media/image8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7.png"/><Relationship Id="rId5" Type="http://schemas.openxmlformats.org/officeDocument/2006/relationships/image" Target="../media/image3.png"/><Relationship Id="rId10" Type="http://schemas.openxmlformats.org/officeDocument/2006/relationships/image" Target="../media/image6.svg"/><Relationship Id="rId4" Type="http://schemas.openxmlformats.org/officeDocument/2006/relationships/image" Target="../media/image2.svg"/><Relationship Id="rId9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svg"/><Relationship Id="rId7" Type="http://schemas.openxmlformats.org/officeDocument/2006/relationships/image" Target="../media/image10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8.svg"/><Relationship Id="rId5" Type="http://schemas.openxmlformats.org/officeDocument/2006/relationships/image" Target="../media/image4.svg"/><Relationship Id="rId10" Type="http://schemas.openxmlformats.org/officeDocument/2006/relationships/image" Target="../media/image7.png"/><Relationship Id="rId4" Type="http://schemas.openxmlformats.org/officeDocument/2006/relationships/image" Target="../media/image3.png"/><Relationship Id="rId9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10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15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9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5721248" y="-108411"/>
            <a:ext cx="9525" cy="10503822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3" name="Group 3"/>
          <p:cNvGrpSpPr/>
          <p:nvPr/>
        </p:nvGrpSpPr>
        <p:grpSpPr>
          <a:xfrm>
            <a:off x="7140390" y="1028700"/>
            <a:ext cx="7388109" cy="7388109"/>
            <a:chOff x="0" y="0"/>
            <a:chExt cx="9850812" cy="9850812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 rot="-5400000">
              <a:off x="0" y="0"/>
              <a:ext cx="9850812" cy="9850812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41142" y="41142"/>
              <a:ext cx="9768527" cy="9768527"/>
            </a:xfrm>
            <a:prstGeom prst="rect">
              <a:avLst/>
            </a:prstGeom>
          </p:spPr>
        </p:pic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4528499" y="7809616"/>
            <a:ext cx="854503" cy="794688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981075" y="1028700"/>
            <a:ext cx="453254" cy="453254"/>
          </a:xfrm>
          <a:prstGeom prst="rect">
            <a:avLst/>
          </a:prstGeom>
        </p:spPr>
      </p:pic>
      <p:sp>
        <p:nvSpPr>
          <p:cNvPr id="8" name="AutoShape 8"/>
          <p:cNvSpPr/>
          <p:nvPr/>
        </p:nvSpPr>
        <p:spPr>
          <a:xfrm>
            <a:off x="-2566752" y="9077325"/>
            <a:ext cx="18288000" cy="9525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9" name="Group 9"/>
          <p:cNvGrpSpPr/>
          <p:nvPr/>
        </p:nvGrpSpPr>
        <p:grpSpPr>
          <a:xfrm>
            <a:off x="1028700" y="3615770"/>
            <a:ext cx="8507409" cy="3055461"/>
            <a:chOff x="0" y="0"/>
            <a:chExt cx="11343212" cy="4073948"/>
          </a:xfrm>
        </p:grpSpPr>
        <p:sp>
          <p:nvSpPr>
            <p:cNvPr id="10" name="TextBox 10"/>
            <p:cNvSpPr txBox="1"/>
            <p:nvPr/>
          </p:nvSpPr>
          <p:spPr>
            <a:xfrm>
              <a:off x="0" y="104775"/>
              <a:ext cx="11343212" cy="25173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4300"/>
                </a:lnSpc>
              </a:pPr>
              <a:r>
                <a:rPr lang="en-US" sz="13000">
                  <a:solidFill>
                    <a:srgbClr val="FFFFFF"/>
                  </a:solidFill>
                  <a:latin typeface="Big Shoulders Display Bold"/>
                </a:rPr>
                <a:t>FIND ME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2985135"/>
              <a:ext cx="11343212" cy="10888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240"/>
                </a:lnSpc>
              </a:pPr>
              <a:r>
                <a:rPr lang="en-US" sz="1600" spc="240">
                  <a:solidFill>
                    <a:srgbClr val="C6C3FF"/>
                  </a:solidFill>
                  <a:latin typeface="Lato Bold"/>
                </a:rPr>
                <a:t>COURSE: CS 382 - SEARCH ENGINES AND INFORMATION RETRIEVAL</a:t>
              </a:r>
            </a:p>
            <a:p>
              <a:pPr>
                <a:lnSpc>
                  <a:spcPts val="2240"/>
                </a:lnSpc>
              </a:pPr>
              <a:r>
                <a:rPr lang="en-US" sz="1600" spc="240">
                  <a:solidFill>
                    <a:srgbClr val="C6C3FF"/>
                  </a:solidFill>
                  <a:latin typeface="Lato Bold"/>
                </a:rPr>
                <a:t>PROF    : CHAMROEUN KHIM</a:t>
              </a:r>
            </a:p>
            <a:p>
              <a:pPr>
                <a:lnSpc>
                  <a:spcPts val="2240"/>
                </a:lnSpc>
              </a:pPr>
              <a:endParaRPr lang="en-US" sz="1600" spc="240">
                <a:solidFill>
                  <a:srgbClr val="C6C3FF"/>
                </a:solidFill>
                <a:latin typeface="Lato Bold"/>
              </a:endParaRPr>
            </a:p>
          </p:txBody>
        </p:sp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>
            <a:off x="1028700" y="9539656"/>
            <a:ext cx="431173" cy="1905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6439110" y="1198822"/>
            <a:ext cx="1124259" cy="7996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5600">
                <a:solidFill>
                  <a:srgbClr val="FFFFFF"/>
                </a:solidFill>
                <a:latin typeface="Big Shoulders Display"/>
              </a:rPr>
              <a:t>001</a:t>
            </a:r>
          </a:p>
        </p:txBody>
      </p:sp>
      <p:sp>
        <p:nvSpPr>
          <p:cNvPr id="14" name="TextBox 14"/>
          <p:cNvSpPr txBox="1"/>
          <p:nvPr/>
        </p:nvSpPr>
        <p:spPr>
          <a:xfrm rot="5400000">
            <a:off x="14436284" y="6551316"/>
            <a:ext cx="5163779" cy="250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59"/>
              </a:lnSpc>
            </a:pPr>
            <a:r>
              <a:rPr lang="en-US" sz="1400" spc="49">
                <a:solidFill>
                  <a:srgbClr val="FFFFFF"/>
                </a:solidFill>
                <a:latin typeface="Lato"/>
              </a:rPr>
              <a:t>FIND ME | PARAGON INTERNATIONAL UNIVERSITY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9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381827" y="1449446"/>
            <a:ext cx="7388109" cy="7388109"/>
            <a:chOff x="0" y="0"/>
            <a:chExt cx="9850812" cy="9850812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 rot="-5400000">
              <a:off x="0" y="0"/>
              <a:ext cx="9850812" cy="9850812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41142" y="41142"/>
              <a:ext cx="9768527" cy="9768527"/>
            </a:xfrm>
            <a:prstGeom prst="rect">
              <a:avLst/>
            </a:prstGeom>
          </p:spPr>
        </p:pic>
      </p:grpSp>
      <p:sp>
        <p:nvSpPr>
          <p:cNvPr id="5" name="TextBox 5"/>
          <p:cNvSpPr txBox="1"/>
          <p:nvPr/>
        </p:nvSpPr>
        <p:spPr>
          <a:xfrm>
            <a:off x="16479789" y="1078368"/>
            <a:ext cx="1124259" cy="79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5600">
                <a:solidFill>
                  <a:srgbClr val="FFFFFF"/>
                </a:solidFill>
                <a:latin typeface="Big Shoulders Display"/>
              </a:rPr>
              <a:t>010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8896350" y="2683193"/>
            <a:ext cx="5845282" cy="4920615"/>
            <a:chOff x="0" y="0"/>
            <a:chExt cx="7793709" cy="6560820"/>
          </a:xfrm>
        </p:grpSpPr>
        <p:sp>
          <p:nvSpPr>
            <p:cNvPr id="7" name="TextBox 7"/>
            <p:cNvSpPr txBox="1"/>
            <p:nvPr/>
          </p:nvSpPr>
          <p:spPr>
            <a:xfrm>
              <a:off x="0" y="-47625"/>
              <a:ext cx="7793709" cy="4938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079"/>
                </a:lnSpc>
              </a:pPr>
              <a:r>
                <a:rPr lang="en-US" sz="2200">
                  <a:solidFill>
                    <a:srgbClr val="C6C3FF"/>
                  </a:solidFill>
                  <a:latin typeface="Lato Bold"/>
                </a:rPr>
                <a:t>CRAWLING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778806"/>
              <a:ext cx="7793709" cy="3714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400"/>
                </a:lnSpc>
              </a:pPr>
              <a:r>
                <a:rPr lang="en-US" sz="1500">
                  <a:solidFill>
                    <a:srgbClr val="FFFFFF"/>
                  </a:solidFill>
                  <a:latin typeface="Lato"/>
                </a:rPr>
                <a:t>Download Information from the webpage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2454444"/>
              <a:ext cx="7793709" cy="4938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079"/>
                </a:lnSpc>
              </a:pPr>
              <a:r>
                <a:rPr lang="en-US" sz="2200">
                  <a:solidFill>
                    <a:srgbClr val="C6C3FF"/>
                  </a:solidFill>
                  <a:latin typeface="Lato Bold"/>
                </a:rPr>
                <a:t>INDEXING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3280876"/>
              <a:ext cx="7793709" cy="3714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400"/>
                </a:lnSpc>
              </a:pPr>
              <a:r>
                <a:rPr lang="en-US" sz="1500">
                  <a:solidFill>
                    <a:srgbClr val="FFFFFF"/>
                  </a:solidFill>
                  <a:latin typeface="Lato"/>
                </a:rPr>
                <a:t>Preprocessing to help ranking documents faster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4956514"/>
              <a:ext cx="7793709" cy="4938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079"/>
                </a:lnSpc>
              </a:pPr>
              <a:r>
                <a:rPr lang="en-US" sz="2200">
                  <a:solidFill>
                    <a:srgbClr val="C6C3FF"/>
                  </a:solidFill>
                  <a:latin typeface="Lato Bold"/>
                </a:rPr>
                <a:t>RANKING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5782945"/>
              <a:ext cx="7793709" cy="7778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400"/>
                </a:lnSpc>
              </a:pPr>
              <a:r>
                <a:rPr lang="en-US" sz="1500">
                  <a:solidFill>
                    <a:srgbClr val="FFFFFF"/>
                  </a:solidFill>
                  <a:latin typeface="Lato"/>
                </a:rPr>
                <a:t>Real time processing to score and rank document then return to the user</a:t>
              </a:r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028700" y="4467225"/>
            <a:ext cx="5717128" cy="1343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560"/>
              </a:lnSpc>
            </a:pPr>
            <a:r>
              <a:rPr lang="en-US" sz="8800">
                <a:solidFill>
                  <a:srgbClr val="FFFFFF"/>
                </a:solidFill>
                <a:latin typeface="Big Shoulders Display"/>
              </a:rPr>
              <a:t>COMPONENTS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1028700" y="9067800"/>
            <a:ext cx="1400283" cy="190500"/>
            <a:chOff x="0" y="0"/>
            <a:chExt cx="1867044" cy="254000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292147" y="0"/>
              <a:ext cx="574897" cy="254000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 rot="-10800000">
              <a:off x="0" y="0"/>
              <a:ext cx="574897" cy="254000"/>
            </a:xfrm>
            <a:prstGeom prst="rect">
              <a:avLst/>
            </a:prstGeom>
          </p:spPr>
        </p:pic>
      </p:grpSp>
      <p:sp>
        <p:nvSpPr>
          <p:cNvPr id="17" name="AutoShape 17"/>
          <p:cNvSpPr/>
          <p:nvPr/>
        </p:nvSpPr>
        <p:spPr>
          <a:xfrm>
            <a:off x="15721248" y="-162617"/>
            <a:ext cx="9525" cy="10503822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18" name="AutoShape 18"/>
          <p:cNvSpPr/>
          <p:nvPr/>
        </p:nvSpPr>
        <p:spPr>
          <a:xfrm>
            <a:off x="7853598" y="-162617"/>
            <a:ext cx="9525" cy="10503822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19" name="TextBox 19"/>
          <p:cNvSpPr txBox="1"/>
          <p:nvPr/>
        </p:nvSpPr>
        <p:spPr>
          <a:xfrm rot="5400000">
            <a:off x="14476962" y="6551316"/>
            <a:ext cx="5163779" cy="250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59"/>
              </a:lnSpc>
            </a:pPr>
            <a:r>
              <a:rPr lang="en-US" sz="1400" spc="49">
                <a:solidFill>
                  <a:srgbClr val="FFFFFF"/>
                </a:solidFill>
                <a:latin typeface="Lato"/>
              </a:rPr>
              <a:t>FIND ME | PARAGON INTERNATIONAL UNIVERSITY</a:t>
            </a:r>
          </a:p>
        </p:txBody>
      </p:sp>
      <p:pic>
        <p:nvPicPr>
          <p:cNvPr id="20" name="Picture 2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028700" y="1028700"/>
            <a:ext cx="453254" cy="453254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9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859017" y="9529104"/>
            <a:ext cx="1400283" cy="190500"/>
            <a:chOff x="0" y="0"/>
            <a:chExt cx="1867044" cy="254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1292147" y="0"/>
              <a:ext cx="574897" cy="25400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 rot="-10800000">
              <a:off x="0" y="0"/>
              <a:ext cx="574897" cy="254000"/>
            </a:xfrm>
            <a:prstGeom prst="rect">
              <a:avLst/>
            </a:prstGeom>
          </p:spPr>
        </p:pic>
      </p:grpSp>
      <p:sp>
        <p:nvSpPr>
          <p:cNvPr id="5" name="AutoShape 5"/>
          <p:cNvSpPr/>
          <p:nvPr/>
        </p:nvSpPr>
        <p:spPr>
          <a:xfrm>
            <a:off x="0" y="9058275"/>
            <a:ext cx="18288000" cy="9525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6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8700" y="1028700"/>
            <a:ext cx="453254" cy="453254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2829058" y="5083289"/>
            <a:ext cx="4430242" cy="1343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0560"/>
              </a:lnSpc>
            </a:pPr>
            <a:r>
              <a:rPr lang="en-US" sz="8800">
                <a:solidFill>
                  <a:srgbClr val="FFFFFF"/>
                </a:solidFill>
                <a:latin typeface="Big Shoulders Display"/>
              </a:rPr>
              <a:t>CRAWLING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6135041" y="1078368"/>
            <a:ext cx="1124259" cy="79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160"/>
              </a:lnSpc>
            </a:pPr>
            <a:r>
              <a:rPr lang="en-US" sz="5600">
                <a:solidFill>
                  <a:srgbClr val="FFFFFF"/>
                </a:solidFill>
                <a:latin typeface="Big Shoulders Display"/>
              </a:rPr>
              <a:t>011</a:t>
            </a:r>
          </a:p>
        </p:txBody>
      </p:sp>
      <p:sp>
        <p:nvSpPr>
          <p:cNvPr id="9" name="TextBox 9"/>
          <p:cNvSpPr txBox="1"/>
          <p:nvPr/>
        </p:nvSpPr>
        <p:spPr>
          <a:xfrm rot="-5400000">
            <a:off x="-1343496" y="5652609"/>
            <a:ext cx="5163779" cy="250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959"/>
              </a:lnSpc>
            </a:pPr>
            <a:r>
              <a:rPr lang="en-US" sz="1400" spc="49">
                <a:solidFill>
                  <a:srgbClr val="FFFFFF"/>
                </a:solidFill>
                <a:latin typeface="Lato"/>
              </a:rPr>
              <a:t>FIND ME | PARAGON INTERNATIONAL UNIVERSITY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6709492" y="-697097"/>
            <a:ext cx="4931140" cy="10804998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3207392" y="838200"/>
            <a:ext cx="35021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9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859017" y="9529104"/>
            <a:ext cx="1400283" cy="190500"/>
            <a:chOff x="0" y="0"/>
            <a:chExt cx="1867044" cy="254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1292147" y="0"/>
              <a:ext cx="574897" cy="25400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 rot="-10800000">
              <a:off x="0" y="0"/>
              <a:ext cx="574897" cy="254000"/>
            </a:xfrm>
            <a:prstGeom prst="rect">
              <a:avLst/>
            </a:prstGeom>
          </p:spPr>
        </p:pic>
      </p:grpSp>
      <p:sp>
        <p:nvSpPr>
          <p:cNvPr id="5" name="AutoShape 5"/>
          <p:cNvSpPr/>
          <p:nvPr/>
        </p:nvSpPr>
        <p:spPr>
          <a:xfrm>
            <a:off x="0" y="9058275"/>
            <a:ext cx="18288000" cy="9525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6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8700" y="1028700"/>
            <a:ext cx="453254" cy="453254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5285148" y="623768"/>
            <a:ext cx="4001376" cy="8909258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2829058" y="5083289"/>
            <a:ext cx="4430242" cy="1343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0560"/>
              </a:lnSpc>
            </a:pPr>
            <a:r>
              <a:rPr lang="en-US" sz="8800">
                <a:solidFill>
                  <a:srgbClr val="FFFFFF"/>
                </a:solidFill>
                <a:latin typeface="Big Shoulders Display"/>
              </a:rPr>
              <a:t>INDEXING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6135041" y="1076325"/>
            <a:ext cx="1124259" cy="7996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160"/>
              </a:lnSpc>
            </a:pPr>
            <a:r>
              <a:rPr lang="en-US" sz="5600">
                <a:solidFill>
                  <a:srgbClr val="FFFFFF"/>
                </a:solidFill>
                <a:latin typeface="Big Shoulders Display"/>
              </a:rPr>
              <a:t>012</a:t>
            </a:r>
          </a:p>
        </p:txBody>
      </p:sp>
      <p:sp>
        <p:nvSpPr>
          <p:cNvPr id="10" name="TextBox 10"/>
          <p:cNvSpPr txBox="1"/>
          <p:nvPr/>
        </p:nvSpPr>
        <p:spPr>
          <a:xfrm rot="-5400000">
            <a:off x="-1343496" y="5652609"/>
            <a:ext cx="5163779" cy="250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959"/>
              </a:lnSpc>
            </a:pPr>
            <a:r>
              <a:rPr lang="en-US" sz="1400" spc="49">
                <a:solidFill>
                  <a:srgbClr val="FFFFFF"/>
                </a:solidFill>
                <a:latin typeface="Lato"/>
              </a:rPr>
              <a:t>FIND ME | PARAGON INTERNATIONAL UNIVERSITY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9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859017" y="9529104"/>
            <a:ext cx="1400283" cy="190500"/>
            <a:chOff x="0" y="0"/>
            <a:chExt cx="1867044" cy="254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292147" y="0"/>
              <a:ext cx="574897" cy="25400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 rot="-10800000">
              <a:off x="0" y="0"/>
              <a:ext cx="574897" cy="254000"/>
            </a:xfrm>
            <a:prstGeom prst="rect">
              <a:avLst/>
            </a:prstGeom>
          </p:spPr>
        </p:pic>
      </p:grpSp>
      <p:sp>
        <p:nvSpPr>
          <p:cNvPr id="5" name="AutoShape 5"/>
          <p:cNvSpPr/>
          <p:nvPr/>
        </p:nvSpPr>
        <p:spPr>
          <a:xfrm>
            <a:off x="0" y="9058275"/>
            <a:ext cx="18288000" cy="9525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6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028700" y="1028700"/>
            <a:ext cx="453254" cy="453254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rcRect t="13290" r="4431" b="10733"/>
          <a:stretch>
            <a:fillRect/>
          </a:stretch>
        </p:blipFill>
        <p:spPr>
          <a:xfrm>
            <a:off x="5572184" y="684466"/>
            <a:ext cx="3333691" cy="8816697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2829058" y="5083289"/>
            <a:ext cx="4430242" cy="1343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0560"/>
              </a:lnSpc>
            </a:pPr>
            <a:r>
              <a:rPr lang="en-US" sz="8800">
                <a:solidFill>
                  <a:srgbClr val="FFFFFF"/>
                </a:solidFill>
                <a:latin typeface="Big Shoulders Display"/>
              </a:rPr>
              <a:t>RANKING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6144566" y="1078368"/>
            <a:ext cx="1124259" cy="79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160"/>
              </a:lnSpc>
            </a:pPr>
            <a:r>
              <a:rPr lang="en-US" sz="5600">
                <a:solidFill>
                  <a:srgbClr val="FFFFFF"/>
                </a:solidFill>
                <a:latin typeface="Big Shoulders Display"/>
              </a:rPr>
              <a:t>013</a:t>
            </a:r>
          </a:p>
        </p:txBody>
      </p:sp>
      <p:sp>
        <p:nvSpPr>
          <p:cNvPr id="10" name="TextBox 10"/>
          <p:cNvSpPr txBox="1"/>
          <p:nvPr/>
        </p:nvSpPr>
        <p:spPr>
          <a:xfrm rot="-5400000">
            <a:off x="-1343496" y="5652609"/>
            <a:ext cx="5163779" cy="250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959"/>
              </a:lnSpc>
            </a:pPr>
            <a:r>
              <a:rPr lang="en-US" sz="1400" spc="49">
                <a:solidFill>
                  <a:srgbClr val="FFFFFF"/>
                </a:solidFill>
                <a:latin typeface="Lato"/>
              </a:rPr>
              <a:t>FIND ME | PARAGON INTERNATIONAL UNIVERSITY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9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241646" y="1028700"/>
            <a:ext cx="7388109" cy="7388109"/>
            <a:chOff x="0" y="0"/>
            <a:chExt cx="9850812" cy="9850812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 rot="-5400000">
              <a:off x="0" y="0"/>
              <a:ext cx="9850812" cy="9850812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41142" y="41142"/>
              <a:ext cx="9768527" cy="9768527"/>
            </a:xfrm>
            <a:prstGeom prst="rect">
              <a:avLst/>
            </a:prstGeom>
          </p:spPr>
        </p:pic>
      </p:grpSp>
      <p:grpSp>
        <p:nvGrpSpPr>
          <p:cNvPr id="5" name="Group 5"/>
          <p:cNvGrpSpPr/>
          <p:nvPr/>
        </p:nvGrpSpPr>
        <p:grpSpPr>
          <a:xfrm>
            <a:off x="1028700" y="9539656"/>
            <a:ext cx="1400283" cy="190500"/>
            <a:chOff x="0" y="0"/>
            <a:chExt cx="1867044" cy="254000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292147" y="0"/>
              <a:ext cx="574897" cy="25400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 rot="-10800000">
              <a:off x="0" y="0"/>
              <a:ext cx="574897" cy="254000"/>
            </a:xfrm>
            <a:prstGeom prst="rect">
              <a:avLst/>
            </a:prstGeom>
          </p:spPr>
        </p:pic>
      </p:grpSp>
      <p:sp>
        <p:nvSpPr>
          <p:cNvPr id="8" name="AutoShape 8"/>
          <p:cNvSpPr/>
          <p:nvPr/>
        </p:nvSpPr>
        <p:spPr>
          <a:xfrm>
            <a:off x="0" y="9077325"/>
            <a:ext cx="18288000" cy="9525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9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028700" y="1028700"/>
            <a:ext cx="453254" cy="453254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428983" y="736283"/>
            <a:ext cx="5085324" cy="2432071"/>
            <a:chOff x="0" y="0"/>
            <a:chExt cx="6780432" cy="3242761"/>
          </a:xfrm>
        </p:grpSpPr>
        <p:sp>
          <p:nvSpPr>
            <p:cNvPr id="11" name="TextBox 11"/>
            <p:cNvSpPr txBox="1"/>
            <p:nvPr/>
          </p:nvSpPr>
          <p:spPr>
            <a:xfrm>
              <a:off x="0" y="0"/>
              <a:ext cx="6780432" cy="21082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2480"/>
                </a:lnSpc>
              </a:pPr>
              <a:r>
                <a:rPr lang="en-US" sz="10400">
                  <a:solidFill>
                    <a:srgbClr val="FFFFFF"/>
                  </a:solidFill>
                  <a:latin typeface="Big Shoulders Display Bold"/>
                </a:rPr>
                <a:t>ELIF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2805881"/>
              <a:ext cx="4716318" cy="4368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 algn="l">
                <a:lnSpc>
                  <a:spcPts val="288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2428983" y="3829537"/>
            <a:ext cx="5033385" cy="4878577"/>
            <a:chOff x="0" y="0"/>
            <a:chExt cx="4026708" cy="3902862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4026708" cy="3902862"/>
            </a:xfrm>
            <a:custGeom>
              <a:avLst/>
              <a:gdLst/>
              <a:ahLst/>
              <a:cxnLst/>
              <a:rect l="l" t="t" r="r" b="b"/>
              <a:pathLst>
                <a:path w="4026708" h="3902862">
                  <a:moveTo>
                    <a:pt x="3902248" y="3902862"/>
                  </a:moveTo>
                  <a:lnTo>
                    <a:pt x="124460" y="3902862"/>
                  </a:lnTo>
                  <a:cubicBezTo>
                    <a:pt x="55880" y="3902862"/>
                    <a:pt x="0" y="3846982"/>
                    <a:pt x="0" y="377840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902248" y="0"/>
                  </a:lnTo>
                  <a:cubicBezTo>
                    <a:pt x="3970828" y="0"/>
                    <a:pt x="4026708" y="55880"/>
                    <a:pt x="4026708" y="124460"/>
                  </a:cubicBezTo>
                  <a:lnTo>
                    <a:pt x="4026708" y="3778402"/>
                  </a:lnTo>
                  <a:cubicBezTo>
                    <a:pt x="4026708" y="3846982"/>
                    <a:pt x="3970828" y="3902862"/>
                    <a:pt x="3902248" y="3902862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5" name="Group 15"/>
          <p:cNvGrpSpPr/>
          <p:nvPr/>
        </p:nvGrpSpPr>
        <p:grpSpPr>
          <a:xfrm>
            <a:off x="9144000" y="3829960"/>
            <a:ext cx="5033385" cy="4878154"/>
            <a:chOff x="0" y="0"/>
            <a:chExt cx="4026708" cy="3902523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4026708" cy="3902523"/>
            </a:xfrm>
            <a:custGeom>
              <a:avLst/>
              <a:gdLst/>
              <a:ahLst/>
              <a:cxnLst/>
              <a:rect l="l" t="t" r="r" b="b"/>
              <a:pathLst>
                <a:path w="4026708" h="3902523">
                  <a:moveTo>
                    <a:pt x="3902248" y="3902523"/>
                  </a:moveTo>
                  <a:lnTo>
                    <a:pt x="124460" y="3902523"/>
                  </a:lnTo>
                  <a:cubicBezTo>
                    <a:pt x="55880" y="3902523"/>
                    <a:pt x="0" y="3846643"/>
                    <a:pt x="0" y="377806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902248" y="0"/>
                  </a:lnTo>
                  <a:cubicBezTo>
                    <a:pt x="3970828" y="0"/>
                    <a:pt x="4026708" y="55880"/>
                    <a:pt x="4026708" y="124460"/>
                  </a:cubicBezTo>
                  <a:lnTo>
                    <a:pt x="4026708" y="3778064"/>
                  </a:lnTo>
                  <a:cubicBezTo>
                    <a:pt x="4026708" y="3846643"/>
                    <a:pt x="3970828" y="3902523"/>
                    <a:pt x="3902248" y="3902523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2806720" y="3092090"/>
            <a:ext cx="2537178" cy="1718733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 rot="-5400000">
            <a:off x="-1345612" y="5370858"/>
            <a:ext cx="5163779" cy="250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959"/>
              </a:lnSpc>
            </a:pPr>
            <a:r>
              <a:rPr lang="en-US" sz="1400" spc="49">
                <a:solidFill>
                  <a:srgbClr val="FFFFFF"/>
                </a:solidFill>
                <a:latin typeface="Lato"/>
              </a:rPr>
              <a:t>FIND ME | PARAGON INTERNATIONAL UNIVERSITY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2790219" y="5143500"/>
            <a:ext cx="4310914" cy="3416334"/>
            <a:chOff x="0" y="0"/>
            <a:chExt cx="5747885" cy="4555112"/>
          </a:xfrm>
        </p:grpSpPr>
        <p:sp>
          <p:nvSpPr>
            <p:cNvPr id="20" name="TextBox 20"/>
            <p:cNvSpPr txBox="1"/>
            <p:nvPr/>
          </p:nvSpPr>
          <p:spPr>
            <a:xfrm>
              <a:off x="0" y="-38100"/>
              <a:ext cx="5747885" cy="4771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079"/>
                </a:lnSpc>
              </a:pPr>
              <a:r>
                <a:rPr lang="en-US" sz="2200">
                  <a:solidFill>
                    <a:srgbClr val="0E2C4B"/>
                  </a:solidFill>
                  <a:latin typeface="Muli Bold Bold"/>
                </a:rPr>
                <a:t>CRAWLING &amp; INDEXING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946619"/>
              <a:ext cx="5747885" cy="36084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74979" lvl="1" indent="-237490">
                <a:lnSpc>
                  <a:spcPts val="3079"/>
                </a:lnSpc>
                <a:buFont typeface="Arial"/>
                <a:buChar char="•"/>
              </a:pPr>
              <a:r>
                <a:rPr lang="en-US" sz="2200">
                  <a:solidFill>
                    <a:srgbClr val="0E2C4B"/>
                  </a:solidFill>
                  <a:latin typeface="Muli Regular"/>
                </a:rPr>
                <a:t>Fetch web pages</a:t>
              </a:r>
            </a:p>
            <a:p>
              <a:pPr marL="474979" lvl="1" indent="-237490">
                <a:lnSpc>
                  <a:spcPts val="3079"/>
                </a:lnSpc>
                <a:buFont typeface="Arial"/>
                <a:buChar char="•"/>
              </a:pPr>
              <a:r>
                <a:rPr lang="en-US" sz="2199">
                  <a:solidFill>
                    <a:srgbClr val="0E2C4B"/>
                  </a:solidFill>
                  <a:latin typeface="Muli Regular"/>
                </a:rPr>
                <a:t>Parse title and description</a:t>
              </a:r>
            </a:p>
            <a:p>
              <a:pPr marL="474979" lvl="1" indent="-237490">
                <a:lnSpc>
                  <a:spcPts val="3079"/>
                </a:lnSpc>
                <a:buFont typeface="Arial"/>
                <a:buChar char="•"/>
              </a:pPr>
              <a:r>
                <a:rPr lang="en-US" sz="2199">
                  <a:solidFill>
                    <a:srgbClr val="0E2C4B"/>
                  </a:solidFill>
                  <a:latin typeface="Muli Regular"/>
                </a:rPr>
                <a:t>Breaking into chunk of words (tokenization)</a:t>
              </a:r>
            </a:p>
            <a:p>
              <a:pPr marL="474979" lvl="1" indent="-237490">
                <a:lnSpc>
                  <a:spcPts val="3079"/>
                </a:lnSpc>
                <a:buFont typeface="Arial"/>
                <a:buChar char="•"/>
              </a:pPr>
              <a:r>
                <a:rPr lang="en-US" sz="2199">
                  <a:solidFill>
                    <a:srgbClr val="0E2C4B"/>
                  </a:solidFill>
                  <a:latin typeface="Muli Regular"/>
                </a:rPr>
                <a:t>Reduce to base/root form (stemming)</a:t>
              </a:r>
            </a:p>
            <a:p>
              <a:pPr marL="474980" lvl="1" indent="-237490">
                <a:lnSpc>
                  <a:spcPts val="3079"/>
                </a:lnSpc>
                <a:buFont typeface="Arial"/>
                <a:buChar char="•"/>
              </a:pPr>
              <a:r>
                <a:rPr lang="en-US" sz="2199">
                  <a:solidFill>
                    <a:srgbClr val="0E2C4B"/>
                  </a:solidFill>
                  <a:latin typeface="Muli Regular"/>
                </a:rPr>
                <a:t>Looking for more links</a:t>
              </a:r>
            </a:p>
          </p:txBody>
        </p:sp>
      </p:grpSp>
      <p:pic>
        <p:nvPicPr>
          <p:cNvPr id="22" name="Picture 22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9505236" y="3069185"/>
            <a:ext cx="2346649" cy="1741638"/>
          </a:xfrm>
          <a:prstGeom prst="rect">
            <a:avLst/>
          </a:prstGeom>
        </p:spPr>
      </p:pic>
      <p:grpSp>
        <p:nvGrpSpPr>
          <p:cNvPr id="23" name="Group 23"/>
          <p:cNvGrpSpPr/>
          <p:nvPr/>
        </p:nvGrpSpPr>
        <p:grpSpPr>
          <a:xfrm>
            <a:off x="9505236" y="5143500"/>
            <a:ext cx="4310914" cy="2244759"/>
            <a:chOff x="0" y="0"/>
            <a:chExt cx="5747885" cy="2993012"/>
          </a:xfrm>
        </p:grpSpPr>
        <p:sp>
          <p:nvSpPr>
            <p:cNvPr id="24" name="TextBox 24"/>
            <p:cNvSpPr txBox="1"/>
            <p:nvPr/>
          </p:nvSpPr>
          <p:spPr>
            <a:xfrm>
              <a:off x="0" y="-38100"/>
              <a:ext cx="5747885" cy="4771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079"/>
                </a:lnSpc>
              </a:pPr>
              <a:r>
                <a:rPr lang="en-US" sz="2200">
                  <a:solidFill>
                    <a:srgbClr val="0E2C4B"/>
                  </a:solidFill>
                  <a:latin typeface="Muli Bold Bold"/>
                </a:rPr>
                <a:t>RANKING</a:t>
              </a: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946619"/>
              <a:ext cx="5747885" cy="20463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74979" lvl="1" indent="-237490">
                <a:lnSpc>
                  <a:spcPts val="3079"/>
                </a:lnSpc>
                <a:buFont typeface="Arial"/>
                <a:buChar char="•"/>
              </a:pPr>
              <a:r>
                <a:rPr lang="en-US" sz="2200">
                  <a:solidFill>
                    <a:srgbClr val="0E2C4B"/>
                  </a:solidFill>
                  <a:latin typeface="Muli Regular"/>
                </a:rPr>
                <a:t>Tokenization and Stemming user query</a:t>
              </a:r>
            </a:p>
            <a:p>
              <a:pPr marL="474980" lvl="1" indent="-237490">
                <a:lnSpc>
                  <a:spcPts val="3079"/>
                </a:lnSpc>
                <a:buFont typeface="Arial"/>
                <a:buChar char="•"/>
              </a:pPr>
              <a:r>
                <a:rPr lang="en-US" sz="2199">
                  <a:solidFill>
                    <a:srgbClr val="0E2C4B"/>
                  </a:solidFill>
                  <a:latin typeface="Muli Regular"/>
                </a:rPr>
                <a:t>Rank documents with bespoke algorithm.</a:t>
              </a: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9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241646" y="1028700"/>
            <a:ext cx="7388109" cy="7388109"/>
            <a:chOff x="0" y="0"/>
            <a:chExt cx="9850812" cy="9850812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 rot="-5400000">
              <a:off x="0" y="0"/>
              <a:ext cx="9850812" cy="9850812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41142" y="41142"/>
              <a:ext cx="9768527" cy="9768527"/>
            </a:xfrm>
            <a:prstGeom prst="rect">
              <a:avLst/>
            </a:prstGeom>
          </p:spPr>
        </p:pic>
      </p:grpSp>
      <p:grpSp>
        <p:nvGrpSpPr>
          <p:cNvPr id="5" name="Group 5"/>
          <p:cNvGrpSpPr/>
          <p:nvPr/>
        </p:nvGrpSpPr>
        <p:grpSpPr>
          <a:xfrm>
            <a:off x="1028700" y="9539656"/>
            <a:ext cx="1400283" cy="190500"/>
            <a:chOff x="0" y="0"/>
            <a:chExt cx="1867044" cy="254000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292147" y="0"/>
              <a:ext cx="574897" cy="25400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 rot="-10800000">
              <a:off x="0" y="0"/>
              <a:ext cx="574897" cy="254000"/>
            </a:xfrm>
            <a:prstGeom prst="rect">
              <a:avLst/>
            </a:prstGeom>
          </p:spPr>
        </p:pic>
      </p:grpSp>
      <p:sp>
        <p:nvSpPr>
          <p:cNvPr id="8" name="AutoShape 8"/>
          <p:cNvSpPr/>
          <p:nvPr/>
        </p:nvSpPr>
        <p:spPr>
          <a:xfrm>
            <a:off x="0" y="9077325"/>
            <a:ext cx="18288000" cy="9525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9" name="TextBox 9"/>
          <p:cNvSpPr txBox="1"/>
          <p:nvPr/>
        </p:nvSpPr>
        <p:spPr>
          <a:xfrm>
            <a:off x="4199659" y="3927465"/>
            <a:ext cx="9888682" cy="1581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480"/>
              </a:lnSpc>
            </a:pPr>
            <a:r>
              <a:rPr lang="en-US" sz="10400">
                <a:solidFill>
                  <a:srgbClr val="FFFFFF"/>
                </a:solidFill>
                <a:latin typeface="Big Shoulders Display Bold"/>
              </a:rPr>
              <a:t>DEMO</a:t>
            </a:r>
          </a:p>
        </p:txBody>
      </p:sp>
      <p:sp>
        <p:nvSpPr>
          <p:cNvPr id="10" name="TextBox 10"/>
          <p:cNvSpPr txBox="1"/>
          <p:nvPr/>
        </p:nvSpPr>
        <p:spPr>
          <a:xfrm rot="-5400000">
            <a:off x="-1345612" y="5370858"/>
            <a:ext cx="5163779" cy="250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959"/>
              </a:lnSpc>
            </a:pPr>
            <a:r>
              <a:rPr lang="en-US" sz="1400" spc="49">
                <a:solidFill>
                  <a:srgbClr val="FFFFFF"/>
                </a:solidFill>
                <a:latin typeface="Lato"/>
              </a:rPr>
              <a:t>FIND ME | PARAGON INTERNATIONAL UNIVERSITY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028700" y="1028700"/>
            <a:ext cx="453254" cy="453254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9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381827" y="1449446"/>
            <a:ext cx="7388109" cy="7388109"/>
            <a:chOff x="0" y="0"/>
            <a:chExt cx="9850812" cy="9850812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 rot="-5400000">
              <a:off x="0" y="0"/>
              <a:ext cx="9850812" cy="9850812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41142" y="41142"/>
              <a:ext cx="9768527" cy="9768527"/>
            </a:xfrm>
            <a:prstGeom prst="rect">
              <a:avLst/>
            </a:prstGeom>
          </p:spPr>
        </p:pic>
      </p:grpSp>
      <p:grpSp>
        <p:nvGrpSpPr>
          <p:cNvPr id="5" name="Group 5"/>
          <p:cNvGrpSpPr/>
          <p:nvPr/>
        </p:nvGrpSpPr>
        <p:grpSpPr>
          <a:xfrm>
            <a:off x="1028700" y="9067800"/>
            <a:ext cx="1400283" cy="190500"/>
            <a:chOff x="0" y="0"/>
            <a:chExt cx="1867044" cy="254000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1292147" y="0"/>
              <a:ext cx="574897" cy="25400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 rot="-10800000">
              <a:off x="0" y="0"/>
              <a:ext cx="574897" cy="254000"/>
            </a:xfrm>
            <a:prstGeom prst="rect">
              <a:avLst/>
            </a:prstGeom>
          </p:spPr>
        </p:pic>
      </p:grpSp>
      <p:sp>
        <p:nvSpPr>
          <p:cNvPr id="8" name="AutoShape 8"/>
          <p:cNvSpPr/>
          <p:nvPr/>
        </p:nvSpPr>
        <p:spPr>
          <a:xfrm>
            <a:off x="15721248" y="-162617"/>
            <a:ext cx="9525" cy="10503822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9" name="AutoShape 9"/>
          <p:cNvSpPr/>
          <p:nvPr/>
        </p:nvSpPr>
        <p:spPr>
          <a:xfrm>
            <a:off x="7853598" y="-162617"/>
            <a:ext cx="9525" cy="10503822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1028700" y="1028700"/>
            <a:ext cx="453254" cy="453254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8246454" y="1028700"/>
            <a:ext cx="3313088" cy="2157182"/>
            <a:chOff x="0" y="0"/>
            <a:chExt cx="8423165" cy="5484400"/>
          </a:xfrm>
        </p:grpSpPr>
        <p:sp>
          <p:nvSpPr>
            <p:cNvPr id="12" name="Freeform 12"/>
            <p:cNvSpPr/>
            <p:nvPr/>
          </p:nvSpPr>
          <p:spPr>
            <a:xfrm>
              <a:off x="31750" y="31750"/>
              <a:ext cx="8359665" cy="5420900"/>
            </a:xfrm>
            <a:custGeom>
              <a:avLst/>
              <a:gdLst/>
              <a:ahLst/>
              <a:cxnLst/>
              <a:rect l="l" t="t" r="r" b="b"/>
              <a:pathLst>
                <a:path w="8359665" h="5420900">
                  <a:moveTo>
                    <a:pt x="8266955" y="5420900"/>
                  </a:moveTo>
                  <a:lnTo>
                    <a:pt x="92710" y="5420900"/>
                  </a:lnTo>
                  <a:cubicBezTo>
                    <a:pt x="41910" y="5420900"/>
                    <a:pt x="0" y="5378990"/>
                    <a:pt x="0" y="5328190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8265685" y="0"/>
                  </a:lnTo>
                  <a:cubicBezTo>
                    <a:pt x="8316485" y="0"/>
                    <a:pt x="8358395" y="41910"/>
                    <a:pt x="8358395" y="92710"/>
                  </a:cubicBezTo>
                  <a:lnTo>
                    <a:pt x="8358395" y="5326920"/>
                  </a:lnTo>
                  <a:cubicBezTo>
                    <a:pt x="8359665" y="5378990"/>
                    <a:pt x="8317755" y="5420900"/>
                    <a:pt x="8266955" y="5420900"/>
                  </a:cubicBezTo>
                  <a:close/>
                </a:path>
              </a:pathLst>
            </a:custGeom>
            <a:solidFill>
              <a:srgbClr val="FFFFFF"/>
            </a:solidFill>
            <a:ln>
              <a:solidFill>
                <a:srgbClr val="000000"/>
              </a:solidFill>
            </a:ln>
          </p:spPr>
        </p:sp>
        <p:sp>
          <p:nvSpPr>
            <p:cNvPr id="13" name="Freeform 13"/>
            <p:cNvSpPr/>
            <p:nvPr/>
          </p:nvSpPr>
          <p:spPr>
            <a:xfrm>
              <a:off x="0" y="0"/>
              <a:ext cx="8423165" cy="5484400"/>
            </a:xfrm>
            <a:custGeom>
              <a:avLst/>
              <a:gdLst/>
              <a:ahLst/>
              <a:cxnLst/>
              <a:rect l="l" t="t" r="r" b="b"/>
              <a:pathLst>
                <a:path w="8423165" h="5484400">
                  <a:moveTo>
                    <a:pt x="8298705" y="59690"/>
                  </a:moveTo>
                  <a:cubicBezTo>
                    <a:pt x="8334265" y="59690"/>
                    <a:pt x="8363475" y="88900"/>
                    <a:pt x="8363475" y="124460"/>
                  </a:cubicBezTo>
                  <a:lnTo>
                    <a:pt x="8363475" y="5359940"/>
                  </a:lnTo>
                  <a:cubicBezTo>
                    <a:pt x="8363475" y="5395500"/>
                    <a:pt x="8334265" y="5424710"/>
                    <a:pt x="8298705" y="5424710"/>
                  </a:cubicBezTo>
                  <a:lnTo>
                    <a:pt x="124460" y="5424710"/>
                  </a:lnTo>
                  <a:cubicBezTo>
                    <a:pt x="88900" y="5424710"/>
                    <a:pt x="59690" y="5395500"/>
                    <a:pt x="59690" y="5359940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8298705" y="59690"/>
                  </a:lnTo>
                  <a:moveTo>
                    <a:pt x="8298705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5359940"/>
                  </a:lnTo>
                  <a:cubicBezTo>
                    <a:pt x="0" y="5428520"/>
                    <a:pt x="55880" y="5484400"/>
                    <a:pt x="124460" y="5484400"/>
                  </a:cubicBezTo>
                  <a:lnTo>
                    <a:pt x="8298705" y="5484400"/>
                  </a:lnTo>
                  <a:cubicBezTo>
                    <a:pt x="8367285" y="5484400"/>
                    <a:pt x="8423165" y="5428520"/>
                    <a:pt x="8423165" y="5359940"/>
                  </a:cubicBezTo>
                  <a:lnTo>
                    <a:pt x="8423165" y="124460"/>
                  </a:lnTo>
                  <a:cubicBezTo>
                    <a:pt x="8423165" y="55880"/>
                    <a:pt x="8367285" y="0"/>
                    <a:pt x="8298705" y="0"/>
                  </a:cubicBezTo>
                  <a:close/>
                </a:path>
              </a:pathLst>
            </a:custGeom>
            <a:solidFill>
              <a:srgbClr val="A6A6A6"/>
            </a:solidFill>
          </p:spPr>
        </p:sp>
      </p:grpSp>
      <p:grpSp>
        <p:nvGrpSpPr>
          <p:cNvPr id="14" name="Group 14"/>
          <p:cNvGrpSpPr/>
          <p:nvPr/>
        </p:nvGrpSpPr>
        <p:grpSpPr>
          <a:xfrm>
            <a:off x="12049205" y="1028700"/>
            <a:ext cx="3313088" cy="2157182"/>
            <a:chOff x="0" y="0"/>
            <a:chExt cx="8423165" cy="5484400"/>
          </a:xfrm>
        </p:grpSpPr>
        <p:sp>
          <p:nvSpPr>
            <p:cNvPr id="15" name="Freeform 15"/>
            <p:cNvSpPr/>
            <p:nvPr/>
          </p:nvSpPr>
          <p:spPr>
            <a:xfrm>
              <a:off x="31750" y="31750"/>
              <a:ext cx="8359665" cy="5420900"/>
            </a:xfrm>
            <a:custGeom>
              <a:avLst/>
              <a:gdLst/>
              <a:ahLst/>
              <a:cxnLst/>
              <a:rect l="l" t="t" r="r" b="b"/>
              <a:pathLst>
                <a:path w="8359665" h="5420900">
                  <a:moveTo>
                    <a:pt x="8266955" y="5420900"/>
                  </a:moveTo>
                  <a:lnTo>
                    <a:pt x="92710" y="5420900"/>
                  </a:lnTo>
                  <a:cubicBezTo>
                    <a:pt x="41910" y="5420900"/>
                    <a:pt x="0" y="5378990"/>
                    <a:pt x="0" y="5328190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8265685" y="0"/>
                  </a:lnTo>
                  <a:cubicBezTo>
                    <a:pt x="8316485" y="0"/>
                    <a:pt x="8358395" y="41910"/>
                    <a:pt x="8358395" y="92710"/>
                  </a:cubicBezTo>
                  <a:lnTo>
                    <a:pt x="8358395" y="5326920"/>
                  </a:lnTo>
                  <a:cubicBezTo>
                    <a:pt x="8359665" y="5378990"/>
                    <a:pt x="8317755" y="5420900"/>
                    <a:pt x="8266955" y="5420900"/>
                  </a:cubicBezTo>
                  <a:close/>
                </a:path>
              </a:pathLst>
            </a:custGeom>
            <a:solidFill>
              <a:srgbClr val="FFFFFF"/>
            </a:solidFill>
            <a:ln>
              <a:solidFill>
                <a:srgbClr val="000000"/>
              </a:solidFill>
            </a:ln>
          </p:spPr>
        </p:sp>
        <p:sp>
          <p:nvSpPr>
            <p:cNvPr id="16" name="Freeform 16"/>
            <p:cNvSpPr/>
            <p:nvPr/>
          </p:nvSpPr>
          <p:spPr>
            <a:xfrm>
              <a:off x="0" y="0"/>
              <a:ext cx="8423165" cy="5484400"/>
            </a:xfrm>
            <a:custGeom>
              <a:avLst/>
              <a:gdLst/>
              <a:ahLst/>
              <a:cxnLst/>
              <a:rect l="l" t="t" r="r" b="b"/>
              <a:pathLst>
                <a:path w="8423165" h="5484400">
                  <a:moveTo>
                    <a:pt x="8298705" y="59690"/>
                  </a:moveTo>
                  <a:cubicBezTo>
                    <a:pt x="8334265" y="59690"/>
                    <a:pt x="8363475" y="88900"/>
                    <a:pt x="8363475" y="124460"/>
                  </a:cubicBezTo>
                  <a:lnTo>
                    <a:pt x="8363475" y="5359940"/>
                  </a:lnTo>
                  <a:cubicBezTo>
                    <a:pt x="8363475" y="5395500"/>
                    <a:pt x="8334265" y="5424710"/>
                    <a:pt x="8298705" y="5424710"/>
                  </a:cubicBezTo>
                  <a:lnTo>
                    <a:pt x="124460" y="5424710"/>
                  </a:lnTo>
                  <a:cubicBezTo>
                    <a:pt x="88900" y="5424710"/>
                    <a:pt x="59690" y="5395500"/>
                    <a:pt x="59690" y="5359940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8298705" y="59690"/>
                  </a:lnTo>
                  <a:moveTo>
                    <a:pt x="8298705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5359940"/>
                  </a:lnTo>
                  <a:cubicBezTo>
                    <a:pt x="0" y="5428520"/>
                    <a:pt x="55880" y="5484400"/>
                    <a:pt x="124460" y="5484400"/>
                  </a:cubicBezTo>
                  <a:lnTo>
                    <a:pt x="8298705" y="5484400"/>
                  </a:lnTo>
                  <a:cubicBezTo>
                    <a:pt x="8367285" y="5484400"/>
                    <a:pt x="8423165" y="5428520"/>
                    <a:pt x="8423165" y="5359940"/>
                  </a:cubicBezTo>
                  <a:lnTo>
                    <a:pt x="8423165" y="124460"/>
                  </a:lnTo>
                  <a:cubicBezTo>
                    <a:pt x="8423165" y="55880"/>
                    <a:pt x="8367285" y="0"/>
                    <a:pt x="8298705" y="0"/>
                  </a:cubicBezTo>
                  <a:close/>
                </a:path>
              </a:pathLst>
            </a:custGeom>
            <a:solidFill>
              <a:srgbClr val="A6A6A6"/>
            </a:solidFill>
          </p:spPr>
        </p:sp>
      </p:grpSp>
      <p:grpSp>
        <p:nvGrpSpPr>
          <p:cNvPr id="17" name="Group 17"/>
          <p:cNvGrpSpPr/>
          <p:nvPr/>
        </p:nvGrpSpPr>
        <p:grpSpPr>
          <a:xfrm>
            <a:off x="8246454" y="4119357"/>
            <a:ext cx="7115839" cy="2048286"/>
            <a:chOff x="0" y="0"/>
            <a:chExt cx="18091242" cy="5207544"/>
          </a:xfrm>
        </p:grpSpPr>
        <p:sp>
          <p:nvSpPr>
            <p:cNvPr id="18" name="Freeform 18"/>
            <p:cNvSpPr/>
            <p:nvPr/>
          </p:nvSpPr>
          <p:spPr>
            <a:xfrm>
              <a:off x="31750" y="31750"/>
              <a:ext cx="18027743" cy="5144044"/>
            </a:xfrm>
            <a:custGeom>
              <a:avLst/>
              <a:gdLst/>
              <a:ahLst/>
              <a:cxnLst/>
              <a:rect l="l" t="t" r="r" b="b"/>
              <a:pathLst>
                <a:path w="18027743" h="5144044">
                  <a:moveTo>
                    <a:pt x="17935032" y="5144044"/>
                  </a:moveTo>
                  <a:lnTo>
                    <a:pt x="92710" y="5144044"/>
                  </a:lnTo>
                  <a:cubicBezTo>
                    <a:pt x="41910" y="5144044"/>
                    <a:pt x="0" y="5102134"/>
                    <a:pt x="0" y="5051334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7933763" y="0"/>
                  </a:lnTo>
                  <a:cubicBezTo>
                    <a:pt x="17984563" y="0"/>
                    <a:pt x="18026472" y="41910"/>
                    <a:pt x="18026472" y="92710"/>
                  </a:cubicBezTo>
                  <a:lnTo>
                    <a:pt x="18026472" y="5050064"/>
                  </a:lnTo>
                  <a:cubicBezTo>
                    <a:pt x="18027743" y="5102134"/>
                    <a:pt x="17985832" y="5144044"/>
                    <a:pt x="17935032" y="5144044"/>
                  </a:cubicBezTo>
                  <a:close/>
                </a:path>
              </a:pathLst>
            </a:custGeom>
            <a:solidFill>
              <a:srgbClr val="FFFFFF"/>
            </a:solidFill>
            <a:ln>
              <a:solidFill>
                <a:srgbClr val="000000"/>
              </a:solidFill>
            </a:ln>
          </p:spPr>
        </p:sp>
        <p:sp>
          <p:nvSpPr>
            <p:cNvPr id="19" name="Freeform 19"/>
            <p:cNvSpPr/>
            <p:nvPr/>
          </p:nvSpPr>
          <p:spPr>
            <a:xfrm>
              <a:off x="0" y="0"/>
              <a:ext cx="18091243" cy="5207544"/>
            </a:xfrm>
            <a:custGeom>
              <a:avLst/>
              <a:gdLst/>
              <a:ahLst/>
              <a:cxnLst/>
              <a:rect l="l" t="t" r="r" b="b"/>
              <a:pathLst>
                <a:path w="18091243" h="5207544">
                  <a:moveTo>
                    <a:pt x="17966782" y="59690"/>
                  </a:moveTo>
                  <a:cubicBezTo>
                    <a:pt x="18002343" y="59690"/>
                    <a:pt x="18031552" y="88900"/>
                    <a:pt x="18031552" y="124460"/>
                  </a:cubicBezTo>
                  <a:lnTo>
                    <a:pt x="18031552" y="5083084"/>
                  </a:lnTo>
                  <a:cubicBezTo>
                    <a:pt x="18031552" y="5118644"/>
                    <a:pt x="18002343" y="5147854"/>
                    <a:pt x="17966782" y="5147854"/>
                  </a:cubicBezTo>
                  <a:lnTo>
                    <a:pt x="124460" y="5147854"/>
                  </a:lnTo>
                  <a:cubicBezTo>
                    <a:pt x="88900" y="5147854"/>
                    <a:pt x="59690" y="5118644"/>
                    <a:pt x="59690" y="5083084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7966782" y="59690"/>
                  </a:lnTo>
                  <a:moveTo>
                    <a:pt x="17966782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5083084"/>
                  </a:lnTo>
                  <a:cubicBezTo>
                    <a:pt x="0" y="5151664"/>
                    <a:pt x="55880" y="5207544"/>
                    <a:pt x="124460" y="5207544"/>
                  </a:cubicBezTo>
                  <a:lnTo>
                    <a:pt x="17966782" y="5207544"/>
                  </a:lnTo>
                  <a:cubicBezTo>
                    <a:pt x="18035363" y="5207544"/>
                    <a:pt x="18091243" y="5151664"/>
                    <a:pt x="18091243" y="5083084"/>
                  </a:cubicBezTo>
                  <a:lnTo>
                    <a:pt x="18091243" y="124460"/>
                  </a:lnTo>
                  <a:cubicBezTo>
                    <a:pt x="18091243" y="55880"/>
                    <a:pt x="18035363" y="0"/>
                    <a:pt x="17966782" y="0"/>
                  </a:cubicBezTo>
                  <a:close/>
                </a:path>
              </a:pathLst>
            </a:custGeom>
            <a:solidFill>
              <a:srgbClr val="A6A6A6"/>
            </a:solidFill>
          </p:spPr>
        </p:sp>
      </p:grpSp>
      <p:grpSp>
        <p:nvGrpSpPr>
          <p:cNvPr id="20" name="Group 20"/>
          <p:cNvGrpSpPr/>
          <p:nvPr/>
        </p:nvGrpSpPr>
        <p:grpSpPr>
          <a:xfrm>
            <a:off x="8609706" y="4416920"/>
            <a:ext cx="6389335" cy="447253"/>
            <a:chOff x="0" y="0"/>
            <a:chExt cx="8519114" cy="596338"/>
          </a:xfrm>
        </p:grpSpPr>
        <p:grpSp>
          <p:nvGrpSpPr>
            <p:cNvPr id="21" name="Group 21"/>
            <p:cNvGrpSpPr>
              <a:grpSpLocks noChangeAspect="1"/>
            </p:cNvGrpSpPr>
            <p:nvPr/>
          </p:nvGrpSpPr>
          <p:grpSpPr>
            <a:xfrm>
              <a:off x="0" y="0"/>
              <a:ext cx="8519114" cy="596338"/>
              <a:chOff x="0" y="0"/>
              <a:chExt cx="1270000" cy="889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-2195" y="-71"/>
                <a:ext cx="1274391" cy="89042"/>
              </a:xfrm>
              <a:custGeom>
                <a:avLst/>
                <a:gdLst/>
                <a:ahLst/>
                <a:cxnLst/>
                <a:rect l="l" t="t" r="r" b="b"/>
                <a:pathLst>
                  <a:path w="1274391" h="89042">
                    <a:moveTo>
                      <a:pt x="46645" y="71"/>
                    </a:moveTo>
                    <a:lnTo>
                      <a:pt x="1227745" y="71"/>
                    </a:lnTo>
                    <a:lnTo>
                      <a:pt x="1227745" y="71"/>
                    </a:lnTo>
                    <a:cubicBezTo>
                      <a:pt x="1243673" y="0"/>
                      <a:pt x="1258421" y="8456"/>
                      <a:pt x="1266406" y="22238"/>
                    </a:cubicBezTo>
                    <a:cubicBezTo>
                      <a:pt x="1274390" y="36021"/>
                      <a:pt x="1274390" y="53021"/>
                      <a:pt x="1266406" y="66804"/>
                    </a:cubicBezTo>
                    <a:cubicBezTo>
                      <a:pt x="1258421" y="80586"/>
                      <a:pt x="1243673" y="89042"/>
                      <a:pt x="1227745" y="88971"/>
                    </a:cubicBezTo>
                    <a:lnTo>
                      <a:pt x="46645" y="88971"/>
                    </a:lnTo>
                    <a:cubicBezTo>
                      <a:pt x="30717" y="89042"/>
                      <a:pt x="15969" y="80586"/>
                      <a:pt x="7984" y="66804"/>
                    </a:cubicBezTo>
                    <a:cubicBezTo>
                      <a:pt x="0" y="53021"/>
                      <a:pt x="0" y="36021"/>
                      <a:pt x="7984" y="22238"/>
                    </a:cubicBezTo>
                    <a:cubicBezTo>
                      <a:pt x="15969" y="8456"/>
                      <a:pt x="30717" y="0"/>
                      <a:pt x="46645" y="71"/>
                    </a:cubicBezTo>
                    <a:close/>
                  </a:path>
                </a:pathLst>
              </a:custGeom>
              <a:solidFill>
                <a:srgbClr val="FDFDFD"/>
              </a:solidFill>
            </p:spPr>
          </p:sp>
          <p:sp>
            <p:nvSpPr>
              <p:cNvPr id="23" name="Freeform 23"/>
              <p:cNvSpPr/>
              <p:nvPr/>
            </p:nvSpPr>
            <p:spPr>
              <a:xfrm>
                <a:off x="-2195" y="-71"/>
                <a:ext cx="93291" cy="89042"/>
              </a:xfrm>
              <a:custGeom>
                <a:avLst/>
                <a:gdLst/>
                <a:ahLst/>
                <a:cxnLst/>
                <a:rect l="l" t="t" r="r" b="b"/>
                <a:pathLst>
                  <a:path w="93291" h="89042">
                    <a:moveTo>
                      <a:pt x="46645" y="71"/>
                    </a:moveTo>
                    <a:lnTo>
                      <a:pt x="46645" y="71"/>
                    </a:lnTo>
                    <a:lnTo>
                      <a:pt x="46645" y="71"/>
                    </a:lnTo>
                    <a:cubicBezTo>
                      <a:pt x="62573" y="0"/>
                      <a:pt x="77321" y="8456"/>
                      <a:pt x="85306" y="22238"/>
                    </a:cubicBezTo>
                    <a:cubicBezTo>
                      <a:pt x="93290" y="36021"/>
                      <a:pt x="93290" y="53021"/>
                      <a:pt x="85306" y="66804"/>
                    </a:cubicBezTo>
                    <a:cubicBezTo>
                      <a:pt x="77321" y="80586"/>
                      <a:pt x="62573" y="89042"/>
                      <a:pt x="46645" y="88971"/>
                    </a:cubicBezTo>
                    <a:lnTo>
                      <a:pt x="46645" y="88971"/>
                    </a:lnTo>
                    <a:cubicBezTo>
                      <a:pt x="30717" y="89042"/>
                      <a:pt x="15969" y="80586"/>
                      <a:pt x="7984" y="66804"/>
                    </a:cubicBezTo>
                    <a:cubicBezTo>
                      <a:pt x="0" y="53021"/>
                      <a:pt x="0" y="36021"/>
                      <a:pt x="7984" y="22238"/>
                    </a:cubicBezTo>
                    <a:cubicBezTo>
                      <a:pt x="15969" y="8456"/>
                      <a:pt x="30717" y="0"/>
                      <a:pt x="46645" y="71"/>
                    </a:cubicBezTo>
                    <a:close/>
                  </a:path>
                </a:pathLst>
              </a:custGeom>
              <a:solidFill>
                <a:srgbClr val="48ACAF"/>
              </a:solidFill>
            </p:spPr>
          </p:sp>
        </p:grpSp>
      </p:grpSp>
      <p:grpSp>
        <p:nvGrpSpPr>
          <p:cNvPr id="24" name="Group 24"/>
          <p:cNvGrpSpPr/>
          <p:nvPr/>
        </p:nvGrpSpPr>
        <p:grpSpPr>
          <a:xfrm>
            <a:off x="8246454" y="7019514"/>
            <a:ext cx="7115839" cy="2048286"/>
            <a:chOff x="0" y="0"/>
            <a:chExt cx="18091242" cy="5207544"/>
          </a:xfrm>
        </p:grpSpPr>
        <p:sp>
          <p:nvSpPr>
            <p:cNvPr id="25" name="Freeform 25"/>
            <p:cNvSpPr/>
            <p:nvPr/>
          </p:nvSpPr>
          <p:spPr>
            <a:xfrm>
              <a:off x="31750" y="31750"/>
              <a:ext cx="18027743" cy="5144044"/>
            </a:xfrm>
            <a:custGeom>
              <a:avLst/>
              <a:gdLst/>
              <a:ahLst/>
              <a:cxnLst/>
              <a:rect l="l" t="t" r="r" b="b"/>
              <a:pathLst>
                <a:path w="18027743" h="5144044">
                  <a:moveTo>
                    <a:pt x="17935032" y="5144044"/>
                  </a:moveTo>
                  <a:lnTo>
                    <a:pt x="92710" y="5144044"/>
                  </a:lnTo>
                  <a:cubicBezTo>
                    <a:pt x="41910" y="5144044"/>
                    <a:pt x="0" y="5102134"/>
                    <a:pt x="0" y="5051334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7933763" y="0"/>
                  </a:lnTo>
                  <a:cubicBezTo>
                    <a:pt x="17984563" y="0"/>
                    <a:pt x="18026472" y="41910"/>
                    <a:pt x="18026472" y="92710"/>
                  </a:cubicBezTo>
                  <a:lnTo>
                    <a:pt x="18026472" y="5050064"/>
                  </a:lnTo>
                  <a:cubicBezTo>
                    <a:pt x="18027743" y="5102134"/>
                    <a:pt x="17985832" y="5144044"/>
                    <a:pt x="17935032" y="5144044"/>
                  </a:cubicBezTo>
                  <a:close/>
                </a:path>
              </a:pathLst>
            </a:custGeom>
            <a:solidFill>
              <a:srgbClr val="FFFFFF"/>
            </a:solidFill>
            <a:ln>
              <a:solidFill>
                <a:srgbClr val="000000"/>
              </a:solidFill>
            </a:ln>
          </p:spPr>
        </p:sp>
        <p:sp>
          <p:nvSpPr>
            <p:cNvPr id="26" name="Freeform 26"/>
            <p:cNvSpPr/>
            <p:nvPr/>
          </p:nvSpPr>
          <p:spPr>
            <a:xfrm>
              <a:off x="0" y="0"/>
              <a:ext cx="18091243" cy="5207544"/>
            </a:xfrm>
            <a:custGeom>
              <a:avLst/>
              <a:gdLst/>
              <a:ahLst/>
              <a:cxnLst/>
              <a:rect l="l" t="t" r="r" b="b"/>
              <a:pathLst>
                <a:path w="18091243" h="5207544">
                  <a:moveTo>
                    <a:pt x="17966782" y="59690"/>
                  </a:moveTo>
                  <a:cubicBezTo>
                    <a:pt x="18002343" y="59690"/>
                    <a:pt x="18031552" y="88900"/>
                    <a:pt x="18031552" y="124460"/>
                  </a:cubicBezTo>
                  <a:lnTo>
                    <a:pt x="18031552" y="5083084"/>
                  </a:lnTo>
                  <a:cubicBezTo>
                    <a:pt x="18031552" y="5118644"/>
                    <a:pt x="18002343" y="5147854"/>
                    <a:pt x="17966782" y="5147854"/>
                  </a:cubicBezTo>
                  <a:lnTo>
                    <a:pt x="124460" y="5147854"/>
                  </a:lnTo>
                  <a:cubicBezTo>
                    <a:pt x="88900" y="5147854"/>
                    <a:pt x="59690" y="5118644"/>
                    <a:pt x="59690" y="5083084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7966782" y="59690"/>
                  </a:lnTo>
                  <a:moveTo>
                    <a:pt x="17966782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5083084"/>
                  </a:lnTo>
                  <a:cubicBezTo>
                    <a:pt x="0" y="5151664"/>
                    <a:pt x="55880" y="5207544"/>
                    <a:pt x="124460" y="5207544"/>
                  </a:cubicBezTo>
                  <a:lnTo>
                    <a:pt x="17966782" y="5207544"/>
                  </a:lnTo>
                  <a:cubicBezTo>
                    <a:pt x="18035363" y="5207544"/>
                    <a:pt x="18091243" y="5151664"/>
                    <a:pt x="18091243" y="5083084"/>
                  </a:cubicBezTo>
                  <a:lnTo>
                    <a:pt x="18091243" y="124460"/>
                  </a:lnTo>
                  <a:cubicBezTo>
                    <a:pt x="18091243" y="55880"/>
                    <a:pt x="18035363" y="0"/>
                    <a:pt x="17966782" y="0"/>
                  </a:cubicBezTo>
                  <a:close/>
                </a:path>
              </a:pathLst>
            </a:custGeom>
            <a:solidFill>
              <a:srgbClr val="A6A6A6"/>
            </a:solidFill>
          </p:spPr>
        </p:sp>
      </p:grpSp>
      <p:grpSp>
        <p:nvGrpSpPr>
          <p:cNvPr id="27" name="Group 27"/>
          <p:cNvGrpSpPr/>
          <p:nvPr/>
        </p:nvGrpSpPr>
        <p:grpSpPr>
          <a:xfrm>
            <a:off x="8609706" y="7317076"/>
            <a:ext cx="6389335" cy="447253"/>
            <a:chOff x="0" y="0"/>
            <a:chExt cx="8519114" cy="596338"/>
          </a:xfrm>
        </p:grpSpPr>
        <p:grpSp>
          <p:nvGrpSpPr>
            <p:cNvPr id="28" name="Group 28"/>
            <p:cNvGrpSpPr>
              <a:grpSpLocks noChangeAspect="1"/>
            </p:cNvGrpSpPr>
            <p:nvPr/>
          </p:nvGrpSpPr>
          <p:grpSpPr>
            <a:xfrm>
              <a:off x="0" y="0"/>
              <a:ext cx="8519114" cy="596338"/>
              <a:chOff x="0" y="0"/>
              <a:chExt cx="1270000" cy="88900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-2195" y="-71"/>
                <a:ext cx="1274391" cy="89042"/>
              </a:xfrm>
              <a:custGeom>
                <a:avLst/>
                <a:gdLst/>
                <a:ahLst/>
                <a:cxnLst/>
                <a:rect l="l" t="t" r="r" b="b"/>
                <a:pathLst>
                  <a:path w="1274391" h="89042">
                    <a:moveTo>
                      <a:pt x="46645" y="71"/>
                    </a:moveTo>
                    <a:lnTo>
                      <a:pt x="1227745" y="71"/>
                    </a:lnTo>
                    <a:lnTo>
                      <a:pt x="1227745" y="71"/>
                    </a:lnTo>
                    <a:cubicBezTo>
                      <a:pt x="1243673" y="0"/>
                      <a:pt x="1258421" y="8456"/>
                      <a:pt x="1266406" y="22238"/>
                    </a:cubicBezTo>
                    <a:cubicBezTo>
                      <a:pt x="1274390" y="36021"/>
                      <a:pt x="1274390" y="53021"/>
                      <a:pt x="1266406" y="66804"/>
                    </a:cubicBezTo>
                    <a:cubicBezTo>
                      <a:pt x="1258421" y="80586"/>
                      <a:pt x="1243673" y="89042"/>
                      <a:pt x="1227745" y="88971"/>
                    </a:cubicBezTo>
                    <a:lnTo>
                      <a:pt x="46645" y="88971"/>
                    </a:lnTo>
                    <a:cubicBezTo>
                      <a:pt x="30717" y="89042"/>
                      <a:pt x="15969" y="80586"/>
                      <a:pt x="7984" y="66804"/>
                    </a:cubicBezTo>
                    <a:cubicBezTo>
                      <a:pt x="0" y="53021"/>
                      <a:pt x="0" y="36021"/>
                      <a:pt x="7984" y="22238"/>
                    </a:cubicBezTo>
                    <a:cubicBezTo>
                      <a:pt x="15969" y="8456"/>
                      <a:pt x="30717" y="0"/>
                      <a:pt x="46645" y="71"/>
                    </a:cubicBezTo>
                    <a:close/>
                  </a:path>
                </a:pathLst>
              </a:custGeom>
              <a:solidFill>
                <a:srgbClr val="FDFDFD"/>
              </a:solidFill>
            </p:spPr>
          </p:sp>
          <p:sp>
            <p:nvSpPr>
              <p:cNvPr id="30" name="Freeform 30"/>
              <p:cNvSpPr/>
              <p:nvPr/>
            </p:nvSpPr>
            <p:spPr>
              <a:xfrm>
                <a:off x="-2195" y="-71"/>
                <a:ext cx="93291" cy="89042"/>
              </a:xfrm>
              <a:custGeom>
                <a:avLst/>
                <a:gdLst/>
                <a:ahLst/>
                <a:cxnLst/>
                <a:rect l="l" t="t" r="r" b="b"/>
                <a:pathLst>
                  <a:path w="93291" h="89042">
                    <a:moveTo>
                      <a:pt x="46645" y="71"/>
                    </a:moveTo>
                    <a:lnTo>
                      <a:pt x="46645" y="71"/>
                    </a:lnTo>
                    <a:lnTo>
                      <a:pt x="46645" y="71"/>
                    </a:lnTo>
                    <a:cubicBezTo>
                      <a:pt x="62573" y="0"/>
                      <a:pt x="77321" y="8456"/>
                      <a:pt x="85306" y="22238"/>
                    </a:cubicBezTo>
                    <a:cubicBezTo>
                      <a:pt x="93290" y="36021"/>
                      <a:pt x="93290" y="53021"/>
                      <a:pt x="85306" y="66804"/>
                    </a:cubicBezTo>
                    <a:cubicBezTo>
                      <a:pt x="77321" y="80586"/>
                      <a:pt x="62573" y="89042"/>
                      <a:pt x="46645" y="88971"/>
                    </a:cubicBezTo>
                    <a:lnTo>
                      <a:pt x="46645" y="88971"/>
                    </a:lnTo>
                    <a:cubicBezTo>
                      <a:pt x="30717" y="89042"/>
                      <a:pt x="15969" y="80586"/>
                      <a:pt x="7984" y="66804"/>
                    </a:cubicBezTo>
                    <a:cubicBezTo>
                      <a:pt x="0" y="53021"/>
                      <a:pt x="0" y="36021"/>
                      <a:pt x="7984" y="22238"/>
                    </a:cubicBezTo>
                    <a:cubicBezTo>
                      <a:pt x="15969" y="8456"/>
                      <a:pt x="30717" y="0"/>
                      <a:pt x="46645" y="71"/>
                    </a:cubicBezTo>
                    <a:close/>
                  </a:path>
                </a:pathLst>
              </a:custGeom>
              <a:solidFill>
                <a:srgbClr val="48ACAF"/>
              </a:solidFill>
            </p:spPr>
          </p:sp>
        </p:grpSp>
      </p:grpSp>
      <p:sp>
        <p:nvSpPr>
          <p:cNvPr id="31" name="TextBox 31"/>
          <p:cNvSpPr txBox="1"/>
          <p:nvPr/>
        </p:nvSpPr>
        <p:spPr>
          <a:xfrm>
            <a:off x="16479789" y="1078368"/>
            <a:ext cx="1124259" cy="79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5600">
                <a:solidFill>
                  <a:srgbClr val="FFFFFF"/>
                </a:solidFill>
                <a:latin typeface="Big Shoulders Display"/>
              </a:rPr>
              <a:t>016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2428983" y="4467225"/>
            <a:ext cx="2934067" cy="1343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560"/>
              </a:lnSpc>
            </a:pPr>
            <a:r>
              <a:rPr lang="en-US" sz="8800">
                <a:solidFill>
                  <a:srgbClr val="FFFFFF"/>
                </a:solidFill>
                <a:latin typeface="Big Shoulders Display"/>
              </a:rPr>
              <a:t>STATS</a:t>
            </a:r>
          </a:p>
        </p:txBody>
      </p:sp>
      <p:sp>
        <p:nvSpPr>
          <p:cNvPr id="33" name="TextBox 33"/>
          <p:cNvSpPr txBox="1"/>
          <p:nvPr/>
        </p:nvSpPr>
        <p:spPr>
          <a:xfrm rot="5400000">
            <a:off x="14476962" y="6551316"/>
            <a:ext cx="5163779" cy="250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59"/>
              </a:lnSpc>
            </a:pPr>
            <a:r>
              <a:rPr lang="en-US" sz="1400" spc="49">
                <a:solidFill>
                  <a:srgbClr val="FFFFFF"/>
                </a:solidFill>
                <a:latin typeface="Lato"/>
              </a:rPr>
              <a:t>FIND ME | PARAGON INTERNATIONAL UNIVERSITY</a:t>
            </a:r>
          </a:p>
        </p:txBody>
      </p:sp>
      <p:grpSp>
        <p:nvGrpSpPr>
          <p:cNvPr id="34" name="Group 34"/>
          <p:cNvGrpSpPr/>
          <p:nvPr/>
        </p:nvGrpSpPr>
        <p:grpSpPr>
          <a:xfrm>
            <a:off x="8537731" y="1205284"/>
            <a:ext cx="2644736" cy="1670187"/>
            <a:chOff x="0" y="0"/>
            <a:chExt cx="3526314" cy="2226916"/>
          </a:xfrm>
        </p:grpSpPr>
        <p:sp>
          <p:nvSpPr>
            <p:cNvPr id="35" name="TextBox 35"/>
            <p:cNvSpPr txBox="1"/>
            <p:nvPr/>
          </p:nvSpPr>
          <p:spPr>
            <a:xfrm>
              <a:off x="0" y="-76200"/>
              <a:ext cx="3526314" cy="14715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044"/>
                </a:lnSpc>
              </a:pPr>
              <a:r>
                <a:rPr lang="en-US" sz="6904" spc="207">
                  <a:solidFill>
                    <a:srgbClr val="FDFDFD"/>
                  </a:solidFill>
                  <a:latin typeface="Lato Bold"/>
                </a:rPr>
                <a:t>5K+</a:t>
              </a:r>
            </a:p>
          </p:txBody>
        </p:sp>
        <p:sp>
          <p:nvSpPr>
            <p:cNvPr id="36" name="TextBox 36"/>
            <p:cNvSpPr txBox="1"/>
            <p:nvPr/>
          </p:nvSpPr>
          <p:spPr>
            <a:xfrm>
              <a:off x="0" y="1451644"/>
              <a:ext cx="3526314" cy="7752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93"/>
                </a:lnSpc>
              </a:pPr>
              <a:r>
                <a:rPr lang="en-US" sz="1841">
                  <a:solidFill>
                    <a:srgbClr val="EFEFEF"/>
                  </a:solidFill>
                  <a:latin typeface="Lato"/>
                </a:rPr>
                <a:t>Documents</a:t>
              </a:r>
            </a:p>
            <a:p>
              <a:pPr algn="ctr">
                <a:lnSpc>
                  <a:spcPts val="2393"/>
                </a:lnSpc>
              </a:pPr>
              <a:r>
                <a:rPr lang="en-US" sz="1841">
                  <a:solidFill>
                    <a:srgbClr val="EFEFEF"/>
                  </a:solidFill>
                  <a:latin typeface="Lato"/>
                </a:rPr>
                <a:t>in the datastore</a:t>
              </a:r>
            </a:p>
          </p:txBody>
        </p:sp>
      </p:grpSp>
      <p:grpSp>
        <p:nvGrpSpPr>
          <p:cNvPr id="37" name="Group 37"/>
          <p:cNvGrpSpPr/>
          <p:nvPr/>
        </p:nvGrpSpPr>
        <p:grpSpPr>
          <a:xfrm>
            <a:off x="12340482" y="1205284"/>
            <a:ext cx="2644736" cy="1670187"/>
            <a:chOff x="0" y="0"/>
            <a:chExt cx="3526314" cy="2226916"/>
          </a:xfrm>
        </p:grpSpPr>
        <p:sp>
          <p:nvSpPr>
            <p:cNvPr id="38" name="TextBox 38"/>
            <p:cNvSpPr txBox="1"/>
            <p:nvPr/>
          </p:nvSpPr>
          <p:spPr>
            <a:xfrm>
              <a:off x="0" y="-76200"/>
              <a:ext cx="3526314" cy="14715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044"/>
                </a:lnSpc>
              </a:pPr>
              <a:r>
                <a:rPr lang="en-US" sz="6904" spc="207">
                  <a:solidFill>
                    <a:srgbClr val="FDFDFD"/>
                  </a:solidFill>
                  <a:latin typeface="Lato Bold"/>
                </a:rPr>
                <a:t>7K+</a:t>
              </a:r>
            </a:p>
          </p:txBody>
        </p:sp>
        <p:sp>
          <p:nvSpPr>
            <p:cNvPr id="39" name="TextBox 39"/>
            <p:cNvSpPr txBox="1"/>
            <p:nvPr/>
          </p:nvSpPr>
          <p:spPr>
            <a:xfrm>
              <a:off x="0" y="1451644"/>
              <a:ext cx="3526314" cy="7752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93"/>
                </a:lnSpc>
              </a:pPr>
              <a:r>
                <a:rPr lang="en-US" sz="1841">
                  <a:solidFill>
                    <a:srgbClr val="EFEFEF"/>
                  </a:solidFill>
                  <a:latin typeface="Lato"/>
                </a:rPr>
                <a:t>Keywords</a:t>
              </a:r>
            </a:p>
            <a:p>
              <a:pPr algn="ctr">
                <a:lnSpc>
                  <a:spcPts val="2393"/>
                </a:lnSpc>
              </a:pPr>
              <a:r>
                <a:rPr lang="en-US" sz="1841">
                  <a:solidFill>
                    <a:srgbClr val="EFEFEF"/>
                  </a:solidFill>
                  <a:latin typeface="Lato"/>
                </a:rPr>
                <a:t>in the datastore</a:t>
              </a:r>
            </a:p>
          </p:txBody>
        </p:sp>
      </p:grpSp>
      <p:grpSp>
        <p:nvGrpSpPr>
          <p:cNvPr id="40" name="Group 40"/>
          <p:cNvGrpSpPr/>
          <p:nvPr/>
        </p:nvGrpSpPr>
        <p:grpSpPr>
          <a:xfrm>
            <a:off x="8609706" y="5006199"/>
            <a:ext cx="6389335" cy="1020362"/>
            <a:chOff x="0" y="0"/>
            <a:chExt cx="8519114" cy="1360482"/>
          </a:xfrm>
        </p:grpSpPr>
        <p:sp>
          <p:nvSpPr>
            <p:cNvPr id="41" name="TextBox 41"/>
            <p:cNvSpPr txBox="1"/>
            <p:nvPr/>
          </p:nvSpPr>
          <p:spPr>
            <a:xfrm>
              <a:off x="0" y="-28575"/>
              <a:ext cx="8519114" cy="9563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72"/>
                </a:lnSpc>
              </a:pPr>
              <a:r>
                <a:rPr lang="en-US" sz="2209">
                  <a:solidFill>
                    <a:srgbClr val="FFFFFF"/>
                  </a:solidFill>
                  <a:latin typeface="Roboto Bold"/>
                </a:rPr>
                <a:t>COMPARE TO STACKOVERFLOW</a:t>
              </a:r>
            </a:p>
            <a:p>
              <a:pPr algn="ctr">
                <a:lnSpc>
                  <a:spcPts val="2872"/>
                </a:lnSpc>
              </a:pPr>
              <a:r>
                <a:rPr lang="en-US" sz="2209">
                  <a:solidFill>
                    <a:srgbClr val="FFFFFF"/>
                  </a:solidFill>
                  <a:latin typeface="Roboto Bold"/>
                </a:rPr>
                <a:t>APPROX. 21M+ DOCUMENTS</a:t>
              </a:r>
            </a:p>
          </p:txBody>
        </p:sp>
        <p:sp>
          <p:nvSpPr>
            <p:cNvPr id="42" name="TextBox 42"/>
            <p:cNvSpPr txBox="1"/>
            <p:nvPr/>
          </p:nvSpPr>
          <p:spPr>
            <a:xfrm>
              <a:off x="0" y="978910"/>
              <a:ext cx="8519114" cy="3815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93"/>
                </a:lnSpc>
              </a:pPr>
              <a:r>
                <a:rPr lang="en-US" sz="1841">
                  <a:solidFill>
                    <a:srgbClr val="EFEFEF"/>
                  </a:solidFill>
                  <a:latin typeface="Roboto"/>
                </a:rPr>
                <a:t>0.025% completed</a:t>
              </a:r>
            </a:p>
          </p:txBody>
        </p:sp>
      </p:grpSp>
      <p:grpSp>
        <p:nvGrpSpPr>
          <p:cNvPr id="43" name="Group 43"/>
          <p:cNvGrpSpPr/>
          <p:nvPr/>
        </p:nvGrpSpPr>
        <p:grpSpPr>
          <a:xfrm>
            <a:off x="8609706" y="7906356"/>
            <a:ext cx="6389335" cy="1020362"/>
            <a:chOff x="0" y="0"/>
            <a:chExt cx="8519114" cy="1360482"/>
          </a:xfrm>
        </p:grpSpPr>
        <p:sp>
          <p:nvSpPr>
            <p:cNvPr id="44" name="TextBox 44"/>
            <p:cNvSpPr txBox="1"/>
            <p:nvPr/>
          </p:nvSpPr>
          <p:spPr>
            <a:xfrm>
              <a:off x="0" y="-28575"/>
              <a:ext cx="8519114" cy="9563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72"/>
                </a:lnSpc>
              </a:pPr>
              <a:r>
                <a:rPr lang="en-US" sz="2209">
                  <a:solidFill>
                    <a:srgbClr val="FFFFFF"/>
                  </a:solidFill>
                  <a:latin typeface="Roboto Bold"/>
                </a:rPr>
                <a:t>COMPARE TO INTERNET</a:t>
              </a:r>
            </a:p>
            <a:p>
              <a:pPr algn="ctr">
                <a:lnSpc>
                  <a:spcPts val="2872"/>
                </a:lnSpc>
              </a:pPr>
              <a:r>
                <a:rPr lang="en-US" sz="2209">
                  <a:solidFill>
                    <a:srgbClr val="FFFFFF"/>
                  </a:solidFill>
                  <a:latin typeface="Roboto Bold"/>
                </a:rPr>
                <a:t>APPROX. 4.2B+ DOCUMENTS</a:t>
              </a:r>
            </a:p>
          </p:txBody>
        </p:sp>
        <p:sp>
          <p:nvSpPr>
            <p:cNvPr id="45" name="TextBox 45"/>
            <p:cNvSpPr txBox="1"/>
            <p:nvPr/>
          </p:nvSpPr>
          <p:spPr>
            <a:xfrm>
              <a:off x="0" y="978910"/>
              <a:ext cx="8519114" cy="3815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93"/>
                </a:lnSpc>
              </a:pPr>
              <a:r>
                <a:rPr lang="en-US" sz="1841">
                  <a:solidFill>
                    <a:srgbClr val="EFEFEF"/>
                  </a:solidFill>
                  <a:latin typeface="Roboto"/>
                </a:rPr>
                <a:t>0.0001% completed</a:t>
              </a:r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9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559986" y="1028700"/>
            <a:ext cx="13840146" cy="7785082"/>
            <a:chOff x="0" y="0"/>
            <a:chExt cx="18453528" cy="1038010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/>
            <a:srcRect l="3414" r="6695"/>
            <a:stretch>
              <a:fillRect/>
            </a:stretch>
          </p:blipFill>
          <p:spPr>
            <a:xfrm>
              <a:off x="0" y="0"/>
              <a:ext cx="9178708" cy="514199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4"/>
            <a:srcRect b="22167"/>
            <a:stretch>
              <a:fillRect/>
            </a:stretch>
          </p:blipFill>
          <p:spPr>
            <a:xfrm>
              <a:off x="9274820" y="0"/>
              <a:ext cx="9178708" cy="514199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/>
            <a:srcRect b="20554"/>
            <a:stretch>
              <a:fillRect/>
            </a:stretch>
          </p:blipFill>
          <p:spPr>
            <a:xfrm>
              <a:off x="0" y="5238111"/>
              <a:ext cx="9178708" cy="514199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6"/>
            <a:srcRect t="1911" b="32405"/>
            <a:stretch>
              <a:fillRect/>
            </a:stretch>
          </p:blipFill>
          <p:spPr>
            <a:xfrm>
              <a:off x="9274820" y="5238111"/>
              <a:ext cx="9178708" cy="5141999"/>
            </a:xfrm>
            <a:prstGeom prst="rect">
              <a:avLst/>
            </a:prstGeom>
          </p:spPr>
        </p:pic>
      </p:grpSp>
      <p:sp>
        <p:nvSpPr>
          <p:cNvPr id="7" name="AutoShape 7"/>
          <p:cNvSpPr/>
          <p:nvPr/>
        </p:nvSpPr>
        <p:spPr>
          <a:xfrm>
            <a:off x="-2566752" y="9077325"/>
            <a:ext cx="21090634" cy="9525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8" name="Group 8"/>
          <p:cNvGrpSpPr/>
          <p:nvPr/>
        </p:nvGrpSpPr>
        <p:grpSpPr>
          <a:xfrm>
            <a:off x="1028700" y="9539656"/>
            <a:ext cx="1400283" cy="190500"/>
            <a:chOff x="0" y="0"/>
            <a:chExt cx="1867044" cy="254000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1292147" y="0"/>
              <a:ext cx="574897" cy="25400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 rot="-10800000">
              <a:off x="0" y="0"/>
              <a:ext cx="574897" cy="254000"/>
            </a:xfrm>
            <a:prstGeom prst="rect">
              <a:avLst/>
            </a:prstGeom>
          </p:spPr>
        </p:pic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1028700" y="1028700"/>
            <a:ext cx="453254" cy="453254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9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559986" y="1028700"/>
            <a:ext cx="13840146" cy="7785082"/>
            <a:chOff x="0" y="0"/>
            <a:chExt cx="18453528" cy="1038010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2118" r="7840"/>
            <a:stretch>
              <a:fillRect/>
            </a:stretch>
          </p:blipFill>
          <p:spPr>
            <a:xfrm>
              <a:off x="0" y="0"/>
              <a:ext cx="18453528" cy="10380109"/>
            </a:xfrm>
            <a:prstGeom prst="rect">
              <a:avLst/>
            </a:prstGeom>
          </p:spPr>
        </p:pic>
      </p:grpSp>
      <p:sp>
        <p:nvSpPr>
          <p:cNvPr id="4" name="AutoShape 4"/>
          <p:cNvSpPr/>
          <p:nvPr/>
        </p:nvSpPr>
        <p:spPr>
          <a:xfrm>
            <a:off x="-2566752" y="9077325"/>
            <a:ext cx="21090634" cy="9525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5" name="Group 5"/>
          <p:cNvGrpSpPr/>
          <p:nvPr/>
        </p:nvGrpSpPr>
        <p:grpSpPr>
          <a:xfrm>
            <a:off x="1028700" y="9539656"/>
            <a:ext cx="1400283" cy="190500"/>
            <a:chOff x="0" y="0"/>
            <a:chExt cx="1867044" cy="254000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292147" y="0"/>
              <a:ext cx="574897" cy="25400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 rot="-10800000">
              <a:off x="0" y="0"/>
              <a:ext cx="574897" cy="254000"/>
            </a:xfrm>
            <a:prstGeom prst="rect">
              <a:avLst/>
            </a:prstGeom>
          </p:spPr>
        </p:pic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028700" y="1028700"/>
            <a:ext cx="453254" cy="453254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9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559986" y="1028700"/>
            <a:ext cx="13840146" cy="7785082"/>
            <a:chOff x="0" y="0"/>
            <a:chExt cx="18453528" cy="1038010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/>
            <a:srcRect t="701" b="10387"/>
            <a:stretch>
              <a:fillRect/>
            </a:stretch>
          </p:blipFill>
          <p:spPr>
            <a:xfrm>
              <a:off x="0" y="0"/>
              <a:ext cx="18453528" cy="10380109"/>
            </a:xfrm>
            <a:prstGeom prst="rect">
              <a:avLst/>
            </a:prstGeom>
          </p:spPr>
        </p:pic>
      </p:grpSp>
      <p:sp>
        <p:nvSpPr>
          <p:cNvPr id="4" name="AutoShape 4"/>
          <p:cNvSpPr/>
          <p:nvPr/>
        </p:nvSpPr>
        <p:spPr>
          <a:xfrm>
            <a:off x="-2566752" y="9077325"/>
            <a:ext cx="21090634" cy="9525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5" name="Group 5"/>
          <p:cNvGrpSpPr/>
          <p:nvPr/>
        </p:nvGrpSpPr>
        <p:grpSpPr>
          <a:xfrm>
            <a:off x="1028700" y="9539656"/>
            <a:ext cx="1400283" cy="190500"/>
            <a:chOff x="0" y="0"/>
            <a:chExt cx="1867044" cy="254000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1292147" y="0"/>
              <a:ext cx="574897" cy="25400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 rot="-10800000">
              <a:off x="0" y="0"/>
              <a:ext cx="574897" cy="254000"/>
            </a:xfrm>
            <a:prstGeom prst="rect">
              <a:avLst/>
            </a:prstGeom>
          </p:spPr>
        </p:pic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028700" y="1028700"/>
            <a:ext cx="453254" cy="45325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710058" y="3180859"/>
            <a:ext cx="6433942" cy="3925281"/>
            <a:chOff x="0" y="0"/>
            <a:chExt cx="8578590" cy="5233708"/>
          </a:xfrm>
        </p:grpSpPr>
        <p:sp>
          <p:nvSpPr>
            <p:cNvPr id="3" name="TextBox 3"/>
            <p:cNvSpPr txBox="1"/>
            <p:nvPr/>
          </p:nvSpPr>
          <p:spPr>
            <a:xfrm>
              <a:off x="0" y="0"/>
              <a:ext cx="8578590" cy="42164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2480"/>
                </a:lnSpc>
              </a:pPr>
              <a:r>
                <a:rPr lang="en-US" sz="10400">
                  <a:solidFill>
                    <a:srgbClr val="FFFFFF"/>
                  </a:solidFill>
                  <a:latin typeface="Big Shoulders Display Bold"/>
                </a:rPr>
                <a:t>WELCOME</a:t>
              </a:r>
            </a:p>
            <a:p>
              <a:pPr>
                <a:lnSpc>
                  <a:spcPts val="12480"/>
                </a:lnSpc>
              </a:pPr>
              <a:r>
                <a:rPr lang="en-US" sz="10400">
                  <a:solidFill>
                    <a:srgbClr val="FFFFFF"/>
                  </a:solidFill>
                  <a:latin typeface="Big Shoulders Display Bold"/>
                </a:rPr>
                <a:t>TO FIND ME!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4576483"/>
              <a:ext cx="8578590" cy="657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840"/>
                </a:lnSpc>
              </a:pPr>
              <a:r>
                <a:rPr lang="en-US" sz="3200" spc="64">
                  <a:solidFill>
                    <a:srgbClr val="C6C3FF"/>
                  </a:solidFill>
                  <a:latin typeface="Lato"/>
                </a:rPr>
                <a:t>Today's Agenda</a:t>
              </a:r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1621532" y="4137660"/>
            <a:ext cx="5210517" cy="1916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96240" lvl="1" indent="-198120">
              <a:lnSpc>
                <a:spcPts val="3839"/>
              </a:lnSpc>
              <a:buFont typeface="Arial"/>
              <a:buChar char="•"/>
            </a:pPr>
            <a:r>
              <a:rPr lang="en-US" sz="2399">
                <a:solidFill>
                  <a:srgbClr val="FFFFFF"/>
                </a:solidFill>
                <a:latin typeface="Lato"/>
              </a:rPr>
              <a:t>Introduction</a:t>
            </a:r>
          </a:p>
          <a:p>
            <a:pPr marL="396240" lvl="1" indent="-198120">
              <a:lnSpc>
                <a:spcPts val="3839"/>
              </a:lnSpc>
              <a:buFont typeface="Arial"/>
              <a:buChar char="•"/>
            </a:pPr>
            <a:r>
              <a:rPr lang="en-US" sz="2399">
                <a:solidFill>
                  <a:srgbClr val="FFFFFF"/>
                </a:solidFill>
                <a:latin typeface="Lato"/>
              </a:rPr>
              <a:t>Modeling</a:t>
            </a:r>
          </a:p>
          <a:p>
            <a:pPr marL="396240" lvl="1" indent="-198120">
              <a:lnSpc>
                <a:spcPts val="3839"/>
              </a:lnSpc>
              <a:buFont typeface="Arial"/>
              <a:buChar char="•"/>
            </a:pPr>
            <a:r>
              <a:rPr lang="en-US" sz="2399">
                <a:solidFill>
                  <a:srgbClr val="FFFFFF"/>
                </a:solidFill>
                <a:latin typeface="Lato"/>
              </a:rPr>
              <a:t>Demo</a:t>
            </a:r>
          </a:p>
          <a:p>
            <a:pPr marL="396240" lvl="1" indent="-198120">
              <a:lnSpc>
                <a:spcPts val="3839"/>
              </a:lnSpc>
              <a:buFont typeface="Arial"/>
              <a:buChar char="•"/>
            </a:pPr>
            <a:r>
              <a:rPr lang="en-US" sz="2399">
                <a:solidFill>
                  <a:srgbClr val="FFFFFF"/>
                </a:solidFill>
                <a:latin typeface="Lato"/>
              </a:rPr>
              <a:t>Conclusion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6230291" y="1076325"/>
            <a:ext cx="1124259" cy="7996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5600">
                <a:solidFill>
                  <a:srgbClr val="FFFFFF"/>
                </a:solidFill>
                <a:latin typeface="Big Shoulders Display"/>
              </a:rPr>
              <a:t>002</a:t>
            </a:r>
          </a:p>
        </p:txBody>
      </p:sp>
      <p:sp>
        <p:nvSpPr>
          <p:cNvPr id="7" name="TextBox 7"/>
          <p:cNvSpPr txBox="1"/>
          <p:nvPr/>
        </p:nvSpPr>
        <p:spPr>
          <a:xfrm rot="-5400000">
            <a:off x="-1449541" y="6551316"/>
            <a:ext cx="5163779" cy="250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959"/>
              </a:lnSpc>
            </a:pPr>
            <a:r>
              <a:rPr lang="en-US" sz="1400" spc="49">
                <a:solidFill>
                  <a:srgbClr val="FFFFFF"/>
                </a:solidFill>
                <a:latin typeface="Lato"/>
              </a:rPr>
              <a:t>FIND ME | PARAGON INTERNATIONAL UNIVERSITY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9858333" y="9067800"/>
            <a:ext cx="1400283" cy="190500"/>
            <a:chOff x="0" y="0"/>
            <a:chExt cx="1867044" cy="254000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1292147" y="0"/>
              <a:ext cx="574897" cy="25400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 rot="-10800000">
              <a:off x="0" y="0"/>
              <a:ext cx="574897" cy="254000"/>
            </a:xfrm>
            <a:prstGeom prst="rect">
              <a:avLst/>
            </a:prstGeom>
          </p:spPr>
        </p:pic>
      </p:grpSp>
      <p:sp>
        <p:nvSpPr>
          <p:cNvPr id="11" name="AutoShape 11"/>
          <p:cNvSpPr/>
          <p:nvPr/>
        </p:nvSpPr>
        <p:spPr>
          <a:xfrm>
            <a:off x="10553712" y="-108411"/>
            <a:ext cx="9525" cy="10503822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6404797" y="8463612"/>
            <a:ext cx="854503" cy="794688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028700" y="1028700"/>
            <a:ext cx="453254" cy="453254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449946" y="1121574"/>
            <a:ext cx="7388109" cy="7388109"/>
            <a:chOff x="0" y="0"/>
            <a:chExt cx="9850812" cy="9850812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 rot="-5400000">
              <a:off x="0" y="0"/>
              <a:ext cx="9850812" cy="9850812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41142" y="41142"/>
              <a:ext cx="9768527" cy="9768527"/>
            </a:xfrm>
            <a:prstGeom prst="rect">
              <a:avLst/>
            </a:prstGeom>
          </p:spPr>
        </p:pic>
      </p:grpSp>
      <p:sp>
        <p:nvSpPr>
          <p:cNvPr id="5" name="TextBox 5"/>
          <p:cNvSpPr txBox="1"/>
          <p:nvPr/>
        </p:nvSpPr>
        <p:spPr>
          <a:xfrm>
            <a:off x="1028700" y="3935492"/>
            <a:ext cx="7610761" cy="18617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4300"/>
              </a:lnSpc>
            </a:pPr>
            <a:r>
              <a:rPr lang="en-US" sz="13000">
                <a:solidFill>
                  <a:srgbClr val="FFFFFF"/>
                </a:solidFill>
                <a:latin typeface="Big Shoulders Display Bold"/>
              </a:rPr>
              <a:t>CONCLUSION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1985517" y="3337348"/>
            <a:ext cx="4494271" cy="28803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8620" lvl="1" indent="-194310" algn="just">
              <a:lnSpc>
                <a:spcPts val="2880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Lato"/>
              </a:rPr>
              <a:t>Most of the time, users are not reliable source of truth</a:t>
            </a:r>
          </a:p>
          <a:p>
            <a:pPr marL="388620" lvl="1" indent="-194310" algn="just">
              <a:lnSpc>
                <a:spcPts val="2880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Lato"/>
              </a:rPr>
              <a:t>To make a good search engine, time and resources are needed to produce a good algorithm with computational power to make querying consumes less time. </a:t>
            </a:r>
          </a:p>
          <a:p>
            <a:pPr marL="388620" lvl="1" indent="-194310" algn="just">
              <a:lnSpc>
                <a:spcPts val="2880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Lato"/>
              </a:rPr>
              <a:t>Search engine algorithms should change after a period of time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8448621" y="9677400"/>
            <a:ext cx="1400283" cy="190500"/>
            <a:chOff x="0" y="0"/>
            <a:chExt cx="1867044" cy="254000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1292147" y="0"/>
              <a:ext cx="574897" cy="25400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 rot="-10800000">
              <a:off x="0" y="0"/>
              <a:ext cx="574897" cy="254000"/>
            </a:xfrm>
            <a:prstGeom prst="rect">
              <a:avLst/>
            </a:prstGeom>
          </p:spPr>
        </p:pic>
      </p:grpSp>
      <p:sp>
        <p:nvSpPr>
          <p:cNvPr id="10" name="AutoShape 10"/>
          <p:cNvSpPr/>
          <p:nvPr/>
        </p:nvSpPr>
        <p:spPr>
          <a:xfrm>
            <a:off x="9139238" y="-108411"/>
            <a:ext cx="9525" cy="10503822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11" name="AutoShape 11"/>
          <p:cNvSpPr/>
          <p:nvPr/>
        </p:nvSpPr>
        <p:spPr>
          <a:xfrm>
            <a:off x="0" y="9077325"/>
            <a:ext cx="18288000" cy="9525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12" name="TextBox 12"/>
          <p:cNvSpPr txBox="1"/>
          <p:nvPr/>
        </p:nvSpPr>
        <p:spPr>
          <a:xfrm rot="5400000">
            <a:off x="14479079" y="5332116"/>
            <a:ext cx="5163779" cy="250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59"/>
              </a:lnSpc>
            </a:pPr>
            <a:r>
              <a:rPr lang="en-US" sz="1400" spc="49">
                <a:solidFill>
                  <a:srgbClr val="FFFFFF"/>
                </a:solidFill>
                <a:latin typeface="Lato"/>
              </a:rPr>
              <a:t>FIND ME | PARAGON INTERNATIONAL UNIVERSITY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14657602" y="7244412"/>
            <a:ext cx="854503" cy="794688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>
            <a:off x="1028700" y="1028700"/>
            <a:ext cx="453254" cy="453254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16479789" y="1078368"/>
            <a:ext cx="1124259" cy="79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5600">
                <a:solidFill>
                  <a:srgbClr val="FFFFFF"/>
                </a:solidFill>
                <a:latin typeface="Big Shoulders Display"/>
              </a:rPr>
              <a:t>020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9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883203" y="1121574"/>
            <a:ext cx="7388109" cy="7388109"/>
            <a:chOff x="0" y="0"/>
            <a:chExt cx="9850812" cy="9850812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 rot="-5400000">
              <a:off x="0" y="0"/>
              <a:ext cx="9850812" cy="9850812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41142" y="41142"/>
              <a:ext cx="9768527" cy="9768527"/>
            </a:xfrm>
            <a:prstGeom prst="rect">
              <a:avLst/>
            </a:prstGeom>
          </p:spPr>
        </p:pic>
      </p:grpSp>
      <p:sp>
        <p:nvSpPr>
          <p:cNvPr id="5" name="TextBox 5"/>
          <p:cNvSpPr txBox="1"/>
          <p:nvPr/>
        </p:nvSpPr>
        <p:spPr>
          <a:xfrm>
            <a:off x="6271083" y="2955915"/>
            <a:ext cx="8193227" cy="3162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480"/>
              </a:lnSpc>
            </a:pPr>
            <a:r>
              <a:rPr lang="en-US" sz="10400">
                <a:solidFill>
                  <a:srgbClr val="FFFFFF"/>
                </a:solidFill>
                <a:latin typeface="Big Shoulders Display Bold"/>
              </a:rPr>
              <a:t>THANK YOU FOR JOINING TODAY.</a:t>
            </a:r>
          </a:p>
        </p:txBody>
      </p:sp>
      <p:sp>
        <p:nvSpPr>
          <p:cNvPr id="6" name="AutoShape 6"/>
          <p:cNvSpPr/>
          <p:nvPr/>
        </p:nvSpPr>
        <p:spPr>
          <a:xfrm>
            <a:off x="15721248" y="-108411"/>
            <a:ext cx="9525" cy="10503822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7" name="AutoShape 7"/>
          <p:cNvSpPr/>
          <p:nvPr/>
        </p:nvSpPr>
        <p:spPr>
          <a:xfrm>
            <a:off x="-2566752" y="9077325"/>
            <a:ext cx="18288000" cy="9525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8" name="Group 8"/>
          <p:cNvGrpSpPr/>
          <p:nvPr/>
        </p:nvGrpSpPr>
        <p:grpSpPr>
          <a:xfrm>
            <a:off x="1028700" y="9539656"/>
            <a:ext cx="1400283" cy="190500"/>
            <a:chOff x="0" y="0"/>
            <a:chExt cx="1867044" cy="254000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292147" y="0"/>
              <a:ext cx="574897" cy="25400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 rot="-10800000">
              <a:off x="0" y="0"/>
              <a:ext cx="574897" cy="254000"/>
            </a:xfrm>
            <a:prstGeom prst="rect">
              <a:avLst/>
            </a:prstGeom>
          </p:spPr>
        </p:pic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028700" y="7714994"/>
            <a:ext cx="854503" cy="794688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1028700" y="1028700"/>
            <a:ext cx="453254" cy="453254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 rot="5400000">
            <a:off x="14460029" y="6551316"/>
            <a:ext cx="5163779" cy="250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59"/>
              </a:lnSpc>
            </a:pPr>
            <a:r>
              <a:rPr lang="en-US" sz="1400" spc="49">
                <a:solidFill>
                  <a:srgbClr val="FFFFFF"/>
                </a:solidFill>
                <a:latin typeface="Lato"/>
              </a:rPr>
              <a:t>FIND ME | PARAGON INTERNATIONAL UNIVERSITY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6460739" y="1078368"/>
            <a:ext cx="1124259" cy="79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5600">
                <a:solidFill>
                  <a:srgbClr val="FFFFFF"/>
                </a:solidFill>
                <a:latin typeface="Big Shoulders Display"/>
              </a:rPr>
              <a:t>021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0"/>
            <a:ext cx="6577248" cy="10287000"/>
            <a:chOff x="0" y="0"/>
            <a:chExt cx="8769664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/>
            <a:srcRect l="20394" r="32501"/>
            <a:stretch>
              <a:fillRect/>
            </a:stretch>
          </p:blipFill>
          <p:spPr>
            <a:xfrm>
              <a:off x="0" y="0"/>
              <a:ext cx="8769664" cy="13716000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1028700" y="9539656"/>
            <a:ext cx="1400283" cy="190500"/>
            <a:chOff x="0" y="0"/>
            <a:chExt cx="1867044" cy="254000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1292147" y="0"/>
              <a:ext cx="574897" cy="25400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 rot="-10800000">
              <a:off x="0" y="0"/>
              <a:ext cx="574897" cy="254000"/>
            </a:xfrm>
            <a:prstGeom prst="rect">
              <a:avLst/>
            </a:prstGeom>
          </p:spPr>
        </p:pic>
      </p:grpSp>
      <p:sp>
        <p:nvSpPr>
          <p:cNvPr id="7" name="AutoShape 7"/>
          <p:cNvSpPr/>
          <p:nvPr/>
        </p:nvSpPr>
        <p:spPr>
          <a:xfrm>
            <a:off x="-2566752" y="9077325"/>
            <a:ext cx="18288000" cy="9525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8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028700" y="1028700"/>
            <a:ext cx="453254" cy="453254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1028700" y="3928445"/>
            <a:ext cx="7080233" cy="2258200"/>
            <a:chOff x="0" y="0"/>
            <a:chExt cx="9440310" cy="3010933"/>
          </a:xfrm>
        </p:grpSpPr>
        <p:sp>
          <p:nvSpPr>
            <p:cNvPr id="10" name="TextBox 10"/>
            <p:cNvSpPr txBox="1"/>
            <p:nvPr/>
          </p:nvSpPr>
          <p:spPr>
            <a:xfrm>
              <a:off x="0" y="0"/>
              <a:ext cx="9440310" cy="21082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2480"/>
                </a:lnSpc>
              </a:pPr>
              <a:r>
                <a:rPr lang="en-US" sz="10400">
                  <a:solidFill>
                    <a:srgbClr val="FFFFFF"/>
                  </a:solidFill>
                  <a:latin typeface="Big Shoulders Display Bold"/>
                </a:rPr>
                <a:t>INTRODUCTION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2353708"/>
              <a:ext cx="7844216" cy="657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840"/>
                </a:lnSpc>
                <a:spcBef>
                  <a:spcPct val="0"/>
                </a:spcBef>
              </a:pPr>
              <a:r>
                <a:rPr lang="en-US" sz="3200" spc="64">
                  <a:solidFill>
                    <a:srgbClr val="C6C3FF"/>
                  </a:solidFill>
                  <a:latin typeface="Lato"/>
                </a:rPr>
                <a:t>What is Find Me?</a:t>
              </a: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6460739" y="1078368"/>
            <a:ext cx="1124259" cy="79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5600">
                <a:solidFill>
                  <a:srgbClr val="FFFFFF"/>
                </a:solidFill>
                <a:latin typeface="Big Shoulders Display"/>
              </a:rPr>
              <a:t>003</a:t>
            </a:r>
          </a:p>
        </p:txBody>
      </p:sp>
      <p:sp>
        <p:nvSpPr>
          <p:cNvPr id="13" name="TextBox 13"/>
          <p:cNvSpPr txBox="1"/>
          <p:nvPr/>
        </p:nvSpPr>
        <p:spPr>
          <a:xfrm rot="5400000">
            <a:off x="14457912" y="6551316"/>
            <a:ext cx="5163779" cy="250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59"/>
              </a:lnSpc>
            </a:pPr>
            <a:r>
              <a:rPr lang="en-US" sz="1400" spc="49">
                <a:solidFill>
                  <a:srgbClr val="FFFFFF"/>
                </a:solidFill>
                <a:latin typeface="Lato"/>
              </a:rPr>
              <a:t>FIND ME | PARAGON INTERNATIONAL UNIVERSITY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28700" y="6952419"/>
            <a:ext cx="8507409" cy="11023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40"/>
              </a:lnSpc>
            </a:pPr>
            <a:r>
              <a:rPr lang="en-US" sz="1600">
                <a:solidFill>
                  <a:srgbClr val="FFFFFF"/>
                </a:solidFill>
                <a:latin typeface="Lato"/>
              </a:rPr>
              <a:t>WE HAVE</a:t>
            </a:r>
            <a:r>
              <a:rPr lang="en-US" sz="1600">
                <a:solidFill>
                  <a:srgbClr val="FFFFFF"/>
                </a:solidFill>
                <a:latin typeface="Lato Bold"/>
              </a:rPr>
              <a:t> 3 </a:t>
            </a:r>
            <a:r>
              <a:rPr lang="en-US" sz="1600">
                <a:solidFill>
                  <a:srgbClr val="FFFFFF"/>
                </a:solidFill>
                <a:latin typeface="Lato"/>
              </a:rPr>
              <a:t>MEMBERS:</a:t>
            </a:r>
          </a:p>
          <a:p>
            <a:pPr marL="345441" lvl="1" indent="-172720">
              <a:lnSpc>
                <a:spcPts val="2240"/>
              </a:lnSpc>
              <a:buFont typeface="Arial"/>
              <a:buChar char="•"/>
            </a:pPr>
            <a:r>
              <a:rPr lang="en-US" sz="1600">
                <a:solidFill>
                  <a:srgbClr val="FFFFFF"/>
                </a:solidFill>
                <a:latin typeface="Lato"/>
              </a:rPr>
              <a:t>Monespiseth Ly</a:t>
            </a:r>
          </a:p>
          <a:p>
            <a:pPr marL="345441" lvl="1" indent="-172720">
              <a:lnSpc>
                <a:spcPts val="2240"/>
              </a:lnSpc>
              <a:buFont typeface="Arial"/>
              <a:buChar char="•"/>
            </a:pPr>
            <a:r>
              <a:rPr lang="en-US" sz="1600">
                <a:solidFill>
                  <a:srgbClr val="FFFFFF"/>
                </a:solidFill>
                <a:latin typeface="Lato"/>
              </a:rPr>
              <a:t>Bunnarith Heang</a:t>
            </a:r>
          </a:p>
          <a:p>
            <a:pPr marL="345440" lvl="1" indent="-172720">
              <a:lnSpc>
                <a:spcPts val="2240"/>
              </a:lnSpc>
              <a:buFont typeface="Arial"/>
              <a:buChar char="•"/>
            </a:pPr>
            <a:r>
              <a:rPr lang="en-US" sz="1600">
                <a:solidFill>
                  <a:srgbClr val="FFFFFF"/>
                </a:solidFill>
                <a:latin typeface="Lato"/>
              </a:rPr>
              <a:t>Seakmeng Chheang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0"/>
            <a:ext cx="6577248" cy="10287000"/>
            <a:chOff x="0" y="0"/>
            <a:chExt cx="8769664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/>
            <a:srcRect l="33483" r="30552"/>
            <a:stretch>
              <a:fillRect/>
            </a:stretch>
          </p:blipFill>
          <p:spPr>
            <a:xfrm>
              <a:off x="0" y="0"/>
              <a:ext cx="8769664" cy="13716000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1028700" y="9539656"/>
            <a:ext cx="1400283" cy="190500"/>
            <a:chOff x="0" y="0"/>
            <a:chExt cx="1867044" cy="254000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1292147" y="0"/>
              <a:ext cx="574897" cy="25400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 rot="-10800000">
              <a:off x="0" y="0"/>
              <a:ext cx="574897" cy="254000"/>
            </a:xfrm>
            <a:prstGeom prst="rect">
              <a:avLst/>
            </a:prstGeom>
          </p:spPr>
        </p:pic>
      </p:grpSp>
      <p:sp>
        <p:nvSpPr>
          <p:cNvPr id="7" name="AutoShape 7"/>
          <p:cNvSpPr/>
          <p:nvPr/>
        </p:nvSpPr>
        <p:spPr>
          <a:xfrm>
            <a:off x="-2566752" y="9077325"/>
            <a:ext cx="18288000" cy="9525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8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028700" y="1028700"/>
            <a:ext cx="453254" cy="453254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1028700" y="3928445"/>
            <a:ext cx="7080233" cy="2258200"/>
            <a:chOff x="0" y="0"/>
            <a:chExt cx="9440310" cy="3010933"/>
          </a:xfrm>
        </p:grpSpPr>
        <p:sp>
          <p:nvSpPr>
            <p:cNvPr id="10" name="TextBox 10"/>
            <p:cNvSpPr txBox="1"/>
            <p:nvPr/>
          </p:nvSpPr>
          <p:spPr>
            <a:xfrm>
              <a:off x="0" y="0"/>
              <a:ext cx="9440310" cy="21082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2480"/>
                </a:lnSpc>
              </a:pPr>
              <a:r>
                <a:rPr lang="en-US" sz="10400">
                  <a:solidFill>
                    <a:srgbClr val="FFFFFF"/>
                  </a:solidFill>
                  <a:latin typeface="Big Shoulders Display Bold"/>
                </a:rPr>
                <a:t>INTRODUCTION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2353708"/>
              <a:ext cx="7844216" cy="657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840"/>
                </a:lnSpc>
                <a:spcBef>
                  <a:spcPct val="0"/>
                </a:spcBef>
              </a:pPr>
              <a:r>
                <a:rPr lang="en-US" sz="3200" spc="64">
                  <a:solidFill>
                    <a:srgbClr val="C6C3FF"/>
                  </a:solidFill>
                  <a:latin typeface="Lato"/>
                </a:rPr>
                <a:t>Motivation</a:t>
              </a: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6460739" y="1078368"/>
            <a:ext cx="1124259" cy="79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5600">
                <a:solidFill>
                  <a:srgbClr val="FFFFFF"/>
                </a:solidFill>
                <a:latin typeface="Big Shoulders Display"/>
              </a:rPr>
              <a:t>004</a:t>
            </a:r>
          </a:p>
        </p:txBody>
      </p:sp>
      <p:sp>
        <p:nvSpPr>
          <p:cNvPr id="13" name="TextBox 13"/>
          <p:cNvSpPr txBox="1"/>
          <p:nvPr/>
        </p:nvSpPr>
        <p:spPr>
          <a:xfrm rot="5400000">
            <a:off x="14457912" y="6551316"/>
            <a:ext cx="5163779" cy="250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59"/>
              </a:lnSpc>
            </a:pPr>
            <a:r>
              <a:rPr lang="en-US" sz="1400" spc="49">
                <a:solidFill>
                  <a:srgbClr val="FFFFFF"/>
                </a:solidFill>
                <a:latin typeface="Lato"/>
              </a:rPr>
              <a:t>FIND ME | PARAGON INTERNATIONAL UNIVERSITY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0"/>
            <a:ext cx="6577248" cy="10287000"/>
            <a:chOff x="0" y="0"/>
            <a:chExt cx="8769664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/>
            <a:srcRect l="18031" r="18031"/>
            <a:stretch>
              <a:fillRect/>
            </a:stretch>
          </p:blipFill>
          <p:spPr>
            <a:xfrm>
              <a:off x="0" y="0"/>
              <a:ext cx="8769664" cy="13716000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1028700" y="9539656"/>
            <a:ext cx="1400283" cy="190500"/>
            <a:chOff x="0" y="0"/>
            <a:chExt cx="1867044" cy="254000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1292147" y="0"/>
              <a:ext cx="574897" cy="25400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 rot="-10800000">
              <a:off x="0" y="0"/>
              <a:ext cx="574897" cy="254000"/>
            </a:xfrm>
            <a:prstGeom prst="rect">
              <a:avLst/>
            </a:prstGeom>
          </p:spPr>
        </p:pic>
      </p:grpSp>
      <p:sp>
        <p:nvSpPr>
          <p:cNvPr id="7" name="AutoShape 7"/>
          <p:cNvSpPr/>
          <p:nvPr/>
        </p:nvSpPr>
        <p:spPr>
          <a:xfrm>
            <a:off x="-2566752" y="9077325"/>
            <a:ext cx="18288000" cy="9525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8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028700" y="1028700"/>
            <a:ext cx="453254" cy="453254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1028700" y="3928445"/>
            <a:ext cx="7080233" cy="2258200"/>
            <a:chOff x="0" y="0"/>
            <a:chExt cx="9440310" cy="3010933"/>
          </a:xfrm>
        </p:grpSpPr>
        <p:sp>
          <p:nvSpPr>
            <p:cNvPr id="10" name="TextBox 10"/>
            <p:cNvSpPr txBox="1"/>
            <p:nvPr/>
          </p:nvSpPr>
          <p:spPr>
            <a:xfrm>
              <a:off x="0" y="0"/>
              <a:ext cx="9440310" cy="21082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2480"/>
                </a:lnSpc>
              </a:pPr>
              <a:r>
                <a:rPr lang="en-US" sz="10400">
                  <a:solidFill>
                    <a:srgbClr val="FFFFFF"/>
                  </a:solidFill>
                  <a:latin typeface="Big Shoulders Display Bold"/>
                </a:rPr>
                <a:t>INTRODUCTION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2353708"/>
              <a:ext cx="7844216" cy="657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840"/>
                </a:lnSpc>
                <a:spcBef>
                  <a:spcPct val="0"/>
                </a:spcBef>
              </a:pPr>
              <a:r>
                <a:rPr lang="en-US" sz="3200" spc="64">
                  <a:solidFill>
                    <a:srgbClr val="C6C3FF"/>
                  </a:solidFill>
                  <a:latin typeface="Lato"/>
                </a:rPr>
                <a:t>Objectives</a:t>
              </a: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6460739" y="1078368"/>
            <a:ext cx="1124259" cy="79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5600">
                <a:solidFill>
                  <a:srgbClr val="FFFFFF"/>
                </a:solidFill>
                <a:latin typeface="Big Shoulders Display"/>
              </a:rPr>
              <a:t>005</a:t>
            </a:r>
          </a:p>
        </p:txBody>
      </p:sp>
      <p:sp>
        <p:nvSpPr>
          <p:cNvPr id="13" name="TextBox 13"/>
          <p:cNvSpPr txBox="1"/>
          <p:nvPr/>
        </p:nvSpPr>
        <p:spPr>
          <a:xfrm rot="5400000">
            <a:off x="14457912" y="6551316"/>
            <a:ext cx="5163779" cy="250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59"/>
              </a:lnSpc>
            </a:pPr>
            <a:r>
              <a:rPr lang="en-US" sz="1400" spc="49">
                <a:solidFill>
                  <a:srgbClr val="FFFFFF"/>
                </a:solidFill>
                <a:latin typeface="Lato"/>
              </a:rPr>
              <a:t>FIND ME | PARAGON INTERNATIONAL UNIVERSITY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9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241646" y="1028700"/>
            <a:ext cx="7388109" cy="7388109"/>
            <a:chOff x="0" y="0"/>
            <a:chExt cx="9850812" cy="9850812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 rot="-5400000">
              <a:off x="0" y="0"/>
              <a:ext cx="9850812" cy="9850812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41142" y="41142"/>
              <a:ext cx="9768527" cy="9768527"/>
            </a:xfrm>
            <a:prstGeom prst="rect">
              <a:avLst/>
            </a:prstGeom>
          </p:spPr>
        </p:pic>
      </p:grpSp>
      <p:grpSp>
        <p:nvGrpSpPr>
          <p:cNvPr id="5" name="Group 5"/>
          <p:cNvGrpSpPr/>
          <p:nvPr/>
        </p:nvGrpSpPr>
        <p:grpSpPr>
          <a:xfrm>
            <a:off x="1028700" y="9539656"/>
            <a:ext cx="1400283" cy="190500"/>
            <a:chOff x="0" y="0"/>
            <a:chExt cx="1867044" cy="254000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292147" y="0"/>
              <a:ext cx="574897" cy="25400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 rot="-10800000">
              <a:off x="0" y="0"/>
              <a:ext cx="574897" cy="254000"/>
            </a:xfrm>
            <a:prstGeom prst="rect">
              <a:avLst/>
            </a:prstGeom>
          </p:spPr>
        </p:pic>
      </p:grpSp>
      <p:sp>
        <p:nvSpPr>
          <p:cNvPr id="8" name="AutoShape 8"/>
          <p:cNvSpPr/>
          <p:nvPr/>
        </p:nvSpPr>
        <p:spPr>
          <a:xfrm>
            <a:off x="0" y="9077325"/>
            <a:ext cx="18288000" cy="9525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9" name="Group 9"/>
          <p:cNvGrpSpPr/>
          <p:nvPr/>
        </p:nvGrpSpPr>
        <p:grpSpPr>
          <a:xfrm>
            <a:off x="4199659" y="3927465"/>
            <a:ext cx="9888682" cy="2432071"/>
            <a:chOff x="0" y="0"/>
            <a:chExt cx="13184909" cy="3242761"/>
          </a:xfrm>
        </p:grpSpPr>
        <p:sp>
          <p:nvSpPr>
            <p:cNvPr id="10" name="TextBox 10"/>
            <p:cNvSpPr txBox="1"/>
            <p:nvPr/>
          </p:nvSpPr>
          <p:spPr>
            <a:xfrm>
              <a:off x="0" y="0"/>
              <a:ext cx="13184909" cy="21082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2480"/>
                </a:lnSpc>
              </a:pPr>
              <a:r>
                <a:rPr lang="en-US" sz="10400">
                  <a:solidFill>
                    <a:srgbClr val="FFFFFF"/>
                  </a:solidFill>
                  <a:latin typeface="Big Shoulders Display Bold"/>
                </a:rPr>
                <a:t>MODELING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2805881"/>
              <a:ext cx="9171131" cy="4368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 algn="l">
                <a:lnSpc>
                  <a:spcPts val="288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 rot="-5400000">
            <a:off x="-1345612" y="5370858"/>
            <a:ext cx="5163779" cy="250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959"/>
              </a:lnSpc>
            </a:pPr>
            <a:r>
              <a:rPr lang="en-US" sz="1400" spc="49">
                <a:solidFill>
                  <a:srgbClr val="FFFFFF"/>
                </a:solidFill>
                <a:latin typeface="Lato"/>
              </a:rPr>
              <a:t>FIND ME | PARAGON INTERNATIONAL UNIVERSITY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028700" y="1028700"/>
            <a:ext cx="453254" cy="45325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5721248" y="-162617"/>
            <a:ext cx="9525" cy="10503822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3" name="AutoShape 3"/>
          <p:cNvSpPr/>
          <p:nvPr/>
        </p:nvSpPr>
        <p:spPr>
          <a:xfrm>
            <a:off x="-2566752" y="4666021"/>
            <a:ext cx="18288000" cy="9525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4" name="AutoShape 4"/>
          <p:cNvSpPr/>
          <p:nvPr/>
        </p:nvSpPr>
        <p:spPr>
          <a:xfrm>
            <a:off x="5091348" y="4675546"/>
            <a:ext cx="9525" cy="10503822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5" name="AutoShape 5"/>
          <p:cNvSpPr/>
          <p:nvPr/>
        </p:nvSpPr>
        <p:spPr>
          <a:xfrm>
            <a:off x="10406298" y="4675546"/>
            <a:ext cx="9525" cy="10503822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6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28700" y="1028700"/>
            <a:ext cx="453254" cy="453254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2612195" y="1658038"/>
            <a:ext cx="11478815" cy="1581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480"/>
              </a:lnSpc>
            </a:pPr>
            <a:r>
              <a:rPr lang="en-US" sz="10400">
                <a:solidFill>
                  <a:srgbClr val="FFFFFF"/>
                </a:solidFill>
                <a:latin typeface="Big Shoulders Display Bold"/>
              </a:rPr>
              <a:t>TOOLS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028700" y="5645807"/>
            <a:ext cx="3166990" cy="1473408"/>
            <a:chOff x="0" y="0"/>
            <a:chExt cx="4222653" cy="1964543"/>
          </a:xfrm>
        </p:grpSpPr>
        <p:sp>
          <p:nvSpPr>
            <p:cNvPr id="9" name="TextBox 9"/>
            <p:cNvSpPr txBox="1"/>
            <p:nvPr/>
          </p:nvSpPr>
          <p:spPr>
            <a:xfrm>
              <a:off x="0" y="1598294"/>
              <a:ext cx="4222653" cy="3662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400"/>
                </a:lnSpc>
              </a:pPr>
              <a:r>
                <a:rPr lang="en-US" sz="1500">
                  <a:solidFill>
                    <a:srgbClr val="FFFFFF"/>
                  </a:solidFill>
                  <a:latin typeface="Lato"/>
                </a:rPr>
                <a:t>For preprocessing and api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219075"/>
              <a:ext cx="4222653" cy="13489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960"/>
                </a:lnSpc>
              </a:pPr>
              <a:r>
                <a:rPr lang="en-US" sz="5600">
                  <a:solidFill>
                    <a:srgbClr val="FFFFFF"/>
                  </a:solidFill>
                  <a:latin typeface="Big Shoulders Display"/>
                </a:rPr>
                <a:t>1) Flask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6178223" y="5645807"/>
            <a:ext cx="3166990" cy="1471816"/>
            <a:chOff x="0" y="0"/>
            <a:chExt cx="4222653" cy="1962421"/>
          </a:xfrm>
        </p:grpSpPr>
        <p:sp>
          <p:nvSpPr>
            <p:cNvPr id="12" name="TextBox 12"/>
            <p:cNvSpPr txBox="1"/>
            <p:nvPr/>
          </p:nvSpPr>
          <p:spPr>
            <a:xfrm>
              <a:off x="0" y="1596171"/>
              <a:ext cx="4222653" cy="3662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400"/>
                </a:lnSpc>
              </a:pPr>
              <a:r>
                <a:rPr lang="en-US" sz="1500">
                  <a:solidFill>
                    <a:srgbClr val="FFFFFF"/>
                  </a:solidFill>
                  <a:latin typeface="Lato"/>
                </a:rPr>
                <a:t>For datastore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219075"/>
              <a:ext cx="3954369" cy="13489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960"/>
                </a:lnSpc>
              </a:pPr>
              <a:r>
                <a:rPr lang="en-US" sz="5600">
                  <a:solidFill>
                    <a:srgbClr val="FFFFFF"/>
                  </a:solidFill>
                  <a:latin typeface="Big Shoulders Display"/>
                </a:rPr>
                <a:t>2) Neo4J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1420007" y="5645807"/>
            <a:ext cx="3166990" cy="1471816"/>
            <a:chOff x="0" y="0"/>
            <a:chExt cx="4222653" cy="1962421"/>
          </a:xfrm>
        </p:grpSpPr>
        <p:sp>
          <p:nvSpPr>
            <p:cNvPr id="15" name="TextBox 15"/>
            <p:cNvSpPr txBox="1"/>
            <p:nvPr/>
          </p:nvSpPr>
          <p:spPr>
            <a:xfrm>
              <a:off x="0" y="1596171"/>
              <a:ext cx="4222653" cy="3662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400"/>
                </a:lnSpc>
              </a:pPr>
              <a:r>
                <a:rPr lang="en-US" sz="1500">
                  <a:solidFill>
                    <a:srgbClr val="FFFFFF"/>
                  </a:solidFill>
                  <a:latin typeface="Lato"/>
                </a:rPr>
                <a:t>For User Interface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219075"/>
              <a:ext cx="4222653" cy="13489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960"/>
                </a:lnSpc>
              </a:pPr>
              <a:r>
                <a:rPr lang="en-US" sz="5600">
                  <a:solidFill>
                    <a:srgbClr val="FFFFFF"/>
                  </a:solidFill>
                  <a:latin typeface="Big Shoulders Display"/>
                </a:rPr>
                <a:t>3) Flutter</a:t>
              </a:r>
            </a:p>
          </p:txBody>
        </p:sp>
      </p:grpSp>
      <p:sp>
        <p:nvSpPr>
          <p:cNvPr id="17" name="TextBox 17"/>
          <p:cNvSpPr txBox="1"/>
          <p:nvPr/>
        </p:nvSpPr>
        <p:spPr>
          <a:xfrm rot="5400000">
            <a:off x="14460029" y="6551316"/>
            <a:ext cx="5163779" cy="250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59"/>
              </a:lnSpc>
            </a:pPr>
            <a:r>
              <a:rPr lang="en-US" sz="1400" spc="49">
                <a:solidFill>
                  <a:srgbClr val="FFFFFF"/>
                </a:solidFill>
                <a:latin typeface="Lato"/>
              </a:rPr>
              <a:t>FIND ME | PARAGON INTERNATIONAL UNIVERSITY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6460739" y="1078368"/>
            <a:ext cx="1124259" cy="79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5600">
                <a:solidFill>
                  <a:srgbClr val="FFFFFF"/>
                </a:solidFill>
                <a:latin typeface="Big Shoulders Display"/>
              </a:rPr>
              <a:t>007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859017" y="9529104"/>
            <a:ext cx="1400283" cy="190500"/>
            <a:chOff x="0" y="0"/>
            <a:chExt cx="1867044" cy="254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1292147" y="0"/>
              <a:ext cx="574897" cy="25400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 rot="-10800000">
              <a:off x="0" y="0"/>
              <a:ext cx="574897" cy="254000"/>
            </a:xfrm>
            <a:prstGeom prst="rect">
              <a:avLst/>
            </a:prstGeom>
          </p:spPr>
        </p:pic>
      </p:grpSp>
      <p:sp>
        <p:nvSpPr>
          <p:cNvPr id="5" name="AutoShape 5"/>
          <p:cNvSpPr/>
          <p:nvPr/>
        </p:nvSpPr>
        <p:spPr>
          <a:xfrm>
            <a:off x="2248749" y="-108411"/>
            <a:ext cx="9525" cy="10503822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6" name="AutoShape 6"/>
          <p:cNvSpPr/>
          <p:nvPr/>
        </p:nvSpPr>
        <p:spPr>
          <a:xfrm>
            <a:off x="2258274" y="9058275"/>
            <a:ext cx="18288000" cy="9525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7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933450" y="1028700"/>
            <a:ext cx="453254" cy="45325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3370605" y="4094521"/>
            <a:ext cx="13109183" cy="3951467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3370605" y="2100275"/>
            <a:ext cx="11597718" cy="1581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480"/>
              </a:lnSpc>
            </a:pPr>
            <a:r>
              <a:rPr lang="en-US" sz="10400">
                <a:solidFill>
                  <a:srgbClr val="FFFFFF"/>
                </a:solidFill>
                <a:latin typeface="Big Shoulders Display Bold"/>
              </a:rPr>
              <a:t>DIAGRAM</a:t>
            </a:r>
          </a:p>
        </p:txBody>
      </p:sp>
      <p:sp>
        <p:nvSpPr>
          <p:cNvPr id="10" name="TextBox 10"/>
          <p:cNvSpPr txBox="1"/>
          <p:nvPr/>
        </p:nvSpPr>
        <p:spPr>
          <a:xfrm rot="-5400000">
            <a:off x="-1438746" y="6551316"/>
            <a:ext cx="5163779" cy="250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959"/>
              </a:lnSpc>
            </a:pPr>
            <a:r>
              <a:rPr lang="en-US" sz="1400" spc="49">
                <a:solidFill>
                  <a:srgbClr val="FFFFFF"/>
                </a:solidFill>
                <a:latin typeface="Lato"/>
              </a:rPr>
              <a:t>FIND ME | PARAGON INTERNATIONAL UNIVERSITY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6479789" y="1078368"/>
            <a:ext cx="1124259" cy="79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5600">
                <a:solidFill>
                  <a:srgbClr val="FFFFFF"/>
                </a:solidFill>
                <a:latin typeface="Big Shoulders Display"/>
              </a:rPr>
              <a:t>008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609254" y="-119064"/>
            <a:ext cx="6991946" cy="10525128"/>
            <a:chOff x="0" y="0"/>
            <a:chExt cx="9322595" cy="1403350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/>
            <a:srcRect l="9256" t="4967" r="17530" b="11259"/>
            <a:stretch>
              <a:fillRect/>
            </a:stretch>
          </p:blipFill>
          <p:spPr>
            <a:xfrm>
              <a:off x="0" y="0"/>
              <a:ext cx="9322595" cy="6953252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4"/>
            <a:srcRect l="5407" t="4546" r="7712" b="6993"/>
            <a:stretch>
              <a:fillRect/>
            </a:stretch>
          </p:blipFill>
          <p:spPr>
            <a:xfrm>
              <a:off x="0" y="7080252"/>
              <a:ext cx="9322595" cy="6953252"/>
            </a:xfrm>
            <a:prstGeom prst="rect">
              <a:avLst/>
            </a:prstGeom>
          </p:spPr>
        </p:pic>
      </p:grpSp>
      <p:grpSp>
        <p:nvGrpSpPr>
          <p:cNvPr id="5" name="Group 5"/>
          <p:cNvGrpSpPr/>
          <p:nvPr/>
        </p:nvGrpSpPr>
        <p:grpSpPr>
          <a:xfrm>
            <a:off x="15859017" y="9529104"/>
            <a:ext cx="1400283" cy="190500"/>
            <a:chOff x="0" y="0"/>
            <a:chExt cx="1867044" cy="254000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292147" y="0"/>
              <a:ext cx="574897" cy="25400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 rot="-10800000">
              <a:off x="0" y="0"/>
              <a:ext cx="574897" cy="254000"/>
            </a:xfrm>
            <a:prstGeom prst="rect">
              <a:avLst/>
            </a:prstGeom>
          </p:spPr>
        </p:pic>
      </p:grpSp>
      <p:sp>
        <p:nvSpPr>
          <p:cNvPr id="8" name="AutoShape 8"/>
          <p:cNvSpPr/>
          <p:nvPr/>
        </p:nvSpPr>
        <p:spPr>
          <a:xfrm>
            <a:off x="0" y="9058275"/>
            <a:ext cx="18288000" cy="9525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9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028700" y="1028700"/>
            <a:ext cx="453254" cy="453254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1552153" y="4546901"/>
            <a:ext cx="5707147" cy="981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840"/>
              </a:lnSpc>
            </a:pPr>
            <a:r>
              <a:rPr lang="en-US" sz="3200" spc="64">
                <a:solidFill>
                  <a:srgbClr val="6E69D4"/>
                </a:solidFill>
                <a:latin typeface="Lato"/>
              </a:rPr>
              <a:t>Graph representation of</a:t>
            </a:r>
          </a:p>
          <a:p>
            <a:pPr algn="r">
              <a:lnSpc>
                <a:spcPts val="3840"/>
              </a:lnSpc>
            </a:pPr>
            <a:r>
              <a:rPr lang="en-US" sz="3200" spc="64">
                <a:solidFill>
                  <a:srgbClr val="6E69D4"/>
                </a:solidFill>
                <a:latin typeface="Lato"/>
              </a:rPr>
              <a:t>the models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6135041" y="1078368"/>
            <a:ext cx="1124259" cy="79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160"/>
              </a:lnSpc>
            </a:pPr>
            <a:r>
              <a:rPr lang="en-US" sz="5600">
                <a:solidFill>
                  <a:srgbClr val="FFFFFF"/>
                </a:solidFill>
                <a:latin typeface="Big Shoulders Display"/>
              </a:rPr>
              <a:t>009</a:t>
            </a:r>
          </a:p>
        </p:txBody>
      </p:sp>
      <p:sp>
        <p:nvSpPr>
          <p:cNvPr id="12" name="TextBox 12"/>
          <p:cNvSpPr txBox="1"/>
          <p:nvPr/>
        </p:nvSpPr>
        <p:spPr>
          <a:xfrm rot="-5400000">
            <a:off x="-1345612" y="5370329"/>
            <a:ext cx="5163779" cy="250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959"/>
              </a:lnSpc>
            </a:pPr>
            <a:r>
              <a:rPr lang="en-US" sz="1400" spc="49">
                <a:solidFill>
                  <a:srgbClr val="FFFFFF"/>
                </a:solidFill>
                <a:latin typeface="Lato"/>
              </a:rPr>
              <a:t>FIND ME | PARAGON INTERNATIONAL UNIVERSITY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384</Words>
  <Application>Microsoft Office PowerPoint</Application>
  <PresentationFormat>Custom</PresentationFormat>
  <Paragraphs>123</Paragraphs>
  <Slides>21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2" baseType="lpstr">
      <vt:lpstr>Big Shoulders Display</vt:lpstr>
      <vt:lpstr>Arial</vt:lpstr>
      <vt:lpstr>Big Shoulders Display Bold</vt:lpstr>
      <vt:lpstr>Roboto</vt:lpstr>
      <vt:lpstr>Roboto Bold</vt:lpstr>
      <vt:lpstr>Calibri</vt:lpstr>
      <vt:lpstr>Muli Bold Bold</vt:lpstr>
      <vt:lpstr>Muli Regular</vt:lpstr>
      <vt:lpstr>Lato Bold</vt:lpstr>
      <vt:lpstr>Lato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Find Me</dc:title>
  <dc:creator>Administrator</dc:creator>
  <cp:lastModifiedBy>Seakmeng Chheang</cp:lastModifiedBy>
  <cp:revision>11</cp:revision>
  <dcterms:created xsi:type="dcterms:W3CDTF">2006-08-16T00:00:00Z</dcterms:created>
  <dcterms:modified xsi:type="dcterms:W3CDTF">2021-07-20T05:39:32Z</dcterms:modified>
  <dc:identifier>DAEkJmGG5VA</dc:identifier>
</cp:coreProperties>
</file>